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70" r:id="rId1"/>
  </p:sldMasterIdLst>
  <p:sldIdLst>
    <p:sldId id="256" r:id="rId2"/>
    <p:sldId id="259" r:id="rId3"/>
    <p:sldId id="287" r:id="rId4"/>
    <p:sldId id="315" r:id="rId5"/>
    <p:sldId id="316" r:id="rId6"/>
    <p:sldId id="347" r:id="rId7"/>
    <p:sldId id="345" r:id="rId8"/>
    <p:sldId id="346" r:id="rId9"/>
    <p:sldId id="331" r:id="rId10"/>
    <p:sldId id="348" r:id="rId11"/>
    <p:sldId id="349" r:id="rId12"/>
    <p:sldId id="350" r:id="rId13"/>
    <p:sldId id="351" r:id="rId14"/>
    <p:sldId id="352" r:id="rId15"/>
    <p:sldId id="353" r:id="rId16"/>
    <p:sldId id="354" r:id="rId17"/>
    <p:sldId id="355" r:id="rId18"/>
    <p:sldId id="356" r:id="rId19"/>
    <p:sldId id="357" r:id="rId20"/>
    <p:sldId id="330" r:id="rId21"/>
    <p:sldId id="358" r:id="rId22"/>
    <p:sldId id="359" r:id="rId23"/>
    <p:sldId id="360" r:id="rId24"/>
    <p:sldId id="361" r:id="rId25"/>
    <p:sldId id="362" r:id="rId26"/>
    <p:sldId id="363" r:id="rId27"/>
    <p:sldId id="336" r:id="rId28"/>
    <p:sldId id="364" r:id="rId29"/>
    <p:sldId id="366" r:id="rId30"/>
    <p:sldId id="367" r:id="rId31"/>
  </p:sldIdLst>
  <p:sldSz cx="12192000" cy="6858000"/>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03E4E"/>
    <a:srgbClr val="F4A0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668" autoAdjust="0"/>
    <p:restoredTop sz="94660"/>
  </p:normalViewPr>
  <p:slideViewPr>
    <p:cSldViewPr snapToGrid="0">
      <p:cViewPr varScale="1">
        <p:scale>
          <a:sx n="93" d="100"/>
          <a:sy n="93" d="100"/>
        </p:scale>
        <p:origin x="80" y="12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标题幻灯片">
    <p:spTree>
      <p:nvGrpSpPr>
        <p:cNvPr id="1" name=""/>
        <p:cNvGrpSpPr/>
        <p:nvPr/>
      </p:nvGrpSpPr>
      <p:grpSpPr>
        <a:xfrm>
          <a:off x="0" y="0"/>
          <a:ext cx="0" cy="0"/>
          <a:chOff x="0" y="0"/>
          <a:chExt cx="0" cy="0"/>
        </a:xfrm>
      </p:grpSpPr>
      <p:pic>
        <p:nvPicPr>
          <p:cNvPr id="16" name="图片 15" descr="/Users/eel/Documents/未命名文件夹/雅思/雅思直播封面.png雅思直播封面"/>
          <p:cNvPicPr>
            <a:picLocks noChangeAspect="1"/>
          </p:cNvPicPr>
          <p:nvPr userDrawn="1"/>
        </p:nvPicPr>
        <p:blipFill>
          <a:blip r:embed="rId2"/>
          <a:srcRect/>
          <a:stretch>
            <a:fillRect/>
          </a:stretch>
        </p:blipFill>
        <p:spPr>
          <a:xfrm>
            <a:off x="-33" y="341"/>
            <a:ext cx="12192000" cy="6858000"/>
          </a:xfrm>
          <a:prstGeom prst="rect">
            <a:avLst/>
          </a:prstGeom>
        </p:spPr>
      </p:pic>
      <p:sp>
        <p:nvSpPr>
          <p:cNvPr id="17" name="圆角矩形 16"/>
          <p:cNvSpPr/>
          <p:nvPr userDrawn="1"/>
        </p:nvSpPr>
        <p:spPr>
          <a:xfrm>
            <a:off x="4657726" y="4359403"/>
            <a:ext cx="2877185" cy="50554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nvGrpSpPr>
          <p:cNvPr id="2" name="组合 1"/>
          <p:cNvGrpSpPr/>
          <p:nvPr userDrawn="1"/>
        </p:nvGrpSpPr>
        <p:grpSpPr>
          <a:xfrm>
            <a:off x="4695191" y="4396239"/>
            <a:ext cx="713740" cy="431876"/>
            <a:chOff x="1168" y="7915"/>
            <a:chExt cx="1124" cy="680"/>
          </a:xfrm>
        </p:grpSpPr>
        <p:sp>
          <p:nvSpPr>
            <p:cNvPr id="19" name="圆角矩形 18"/>
            <p:cNvSpPr/>
            <p:nvPr userDrawn="1"/>
          </p:nvSpPr>
          <p:spPr>
            <a:xfrm>
              <a:off x="1168" y="7915"/>
              <a:ext cx="1125" cy="680"/>
            </a:xfrm>
            <a:prstGeom prst="roundRect">
              <a:avLst>
                <a:gd name="adj" fmla="val 50000"/>
              </a:avLst>
            </a:prstGeom>
            <a:gradFill>
              <a:gsLst>
                <a:gs pos="0">
                  <a:srgbClr val="FD6582"/>
                </a:gs>
                <a:gs pos="100000">
                  <a:srgbClr val="F3080B"/>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nvGrpSpPr>
            <p:cNvPr id="20" name="组合 19"/>
            <p:cNvGrpSpPr/>
            <p:nvPr userDrawn="1"/>
          </p:nvGrpSpPr>
          <p:grpSpPr>
            <a:xfrm>
              <a:off x="1471" y="8053"/>
              <a:ext cx="526" cy="398"/>
              <a:chOff x="17688" y="1995"/>
              <a:chExt cx="9231" cy="6962"/>
            </a:xfrm>
          </p:grpSpPr>
          <p:sp>
            <p:nvSpPr>
              <p:cNvPr id="21" name="任意多边形 20"/>
              <p:cNvSpPr/>
              <p:nvPr/>
            </p:nvSpPr>
            <p:spPr>
              <a:xfrm>
                <a:off x="17688" y="1995"/>
                <a:ext cx="8310" cy="6963"/>
              </a:xfrm>
              <a:custGeom>
                <a:avLst/>
                <a:gdLst/>
                <a:ahLst/>
                <a:cxnLst/>
                <a:rect l="0" t="0" r="0" b="0"/>
                <a:pathLst>
                  <a:path w="14657" h="12281">
                    <a:moveTo>
                      <a:pt x="14406" y="5375"/>
                    </a:moveTo>
                    <a:lnTo>
                      <a:pt x="14406" y="5375"/>
                    </a:lnTo>
                    <a:cubicBezTo>
                      <a:pt x="14187" y="5218"/>
                      <a:pt x="13906" y="5281"/>
                      <a:pt x="13749" y="5469"/>
                    </a:cubicBezTo>
                    <a:cubicBezTo>
                      <a:pt x="10718" y="9624"/>
                      <a:pt x="10718" y="9624"/>
                      <a:pt x="10718" y="9624"/>
                    </a:cubicBezTo>
                    <a:cubicBezTo>
                      <a:pt x="10343" y="7749"/>
                      <a:pt x="8999" y="6218"/>
                      <a:pt x="7219" y="5562"/>
                    </a:cubicBezTo>
                    <a:cubicBezTo>
                      <a:pt x="8000" y="5000"/>
                      <a:pt x="8499" y="4125"/>
                      <a:pt x="8499" y="3094"/>
                    </a:cubicBezTo>
                    <a:cubicBezTo>
                      <a:pt x="8499" y="1375"/>
                      <a:pt x="7125" y="0"/>
                      <a:pt x="5407" y="0"/>
                    </a:cubicBezTo>
                    <a:cubicBezTo>
                      <a:pt x="3719" y="0"/>
                      <a:pt x="2344" y="1375"/>
                      <a:pt x="2344" y="3094"/>
                    </a:cubicBezTo>
                    <a:cubicBezTo>
                      <a:pt x="2344" y="4125"/>
                      <a:pt x="2844" y="5031"/>
                      <a:pt x="3594" y="5562"/>
                    </a:cubicBezTo>
                    <a:cubicBezTo>
                      <a:pt x="1500" y="6311"/>
                      <a:pt x="0" y="8311"/>
                      <a:pt x="0" y="10655"/>
                    </a:cubicBezTo>
                    <a:cubicBezTo>
                      <a:pt x="0" y="11311"/>
                      <a:pt x="0" y="11311"/>
                      <a:pt x="0" y="11311"/>
                    </a:cubicBezTo>
                    <a:cubicBezTo>
                      <a:pt x="0" y="11842"/>
                      <a:pt x="438" y="12280"/>
                      <a:pt x="969" y="12280"/>
                    </a:cubicBezTo>
                    <a:cubicBezTo>
                      <a:pt x="9874" y="12280"/>
                      <a:pt x="9874" y="12280"/>
                      <a:pt x="9874" y="12280"/>
                    </a:cubicBezTo>
                    <a:cubicBezTo>
                      <a:pt x="10406" y="12280"/>
                      <a:pt x="10812" y="11842"/>
                      <a:pt x="10812" y="11311"/>
                    </a:cubicBezTo>
                    <a:cubicBezTo>
                      <a:pt x="10812" y="11030"/>
                      <a:pt x="10812" y="11030"/>
                      <a:pt x="10812" y="11030"/>
                    </a:cubicBezTo>
                    <a:cubicBezTo>
                      <a:pt x="10843" y="10999"/>
                      <a:pt x="10874" y="10999"/>
                      <a:pt x="10906" y="10968"/>
                    </a:cubicBezTo>
                    <a:cubicBezTo>
                      <a:pt x="14499" y="6031"/>
                      <a:pt x="14499" y="6031"/>
                      <a:pt x="14499" y="6031"/>
                    </a:cubicBezTo>
                    <a:cubicBezTo>
                      <a:pt x="14656" y="5812"/>
                      <a:pt x="14624" y="5531"/>
                      <a:pt x="14406" y="5375"/>
                    </a:cubicBezTo>
                  </a:path>
                </a:pathLst>
              </a:custGeom>
              <a:solidFill>
                <a:srgbClr val="FFFFFF"/>
              </a:solidFill>
              <a:ln w="9525">
                <a:noFill/>
              </a:ln>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22" name="任意多边形 21"/>
              <p:cNvSpPr/>
              <p:nvPr/>
            </p:nvSpPr>
            <p:spPr>
              <a:xfrm>
                <a:off x="23163" y="2615"/>
                <a:ext cx="3757" cy="515"/>
              </a:xfrm>
              <a:custGeom>
                <a:avLst/>
                <a:gdLst/>
                <a:ahLst/>
                <a:cxnLst/>
                <a:rect l="0" t="0" r="0" b="0"/>
                <a:pathLst>
                  <a:path w="6626" h="907">
                    <a:moveTo>
                      <a:pt x="468" y="906"/>
                    </a:moveTo>
                    <a:lnTo>
                      <a:pt x="468" y="906"/>
                    </a:lnTo>
                    <a:cubicBezTo>
                      <a:pt x="6156" y="906"/>
                      <a:pt x="6156" y="906"/>
                      <a:pt x="6156" y="906"/>
                    </a:cubicBezTo>
                    <a:cubicBezTo>
                      <a:pt x="6437" y="906"/>
                      <a:pt x="6625" y="718"/>
                      <a:pt x="6625" y="468"/>
                    </a:cubicBezTo>
                    <a:cubicBezTo>
                      <a:pt x="6625" y="187"/>
                      <a:pt x="6437" y="0"/>
                      <a:pt x="6156" y="0"/>
                    </a:cubicBezTo>
                    <a:cubicBezTo>
                      <a:pt x="468" y="0"/>
                      <a:pt x="468" y="0"/>
                      <a:pt x="468" y="0"/>
                    </a:cubicBezTo>
                    <a:cubicBezTo>
                      <a:pt x="218" y="0"/>
                      <a:pt x="0" y="187"/>
                      <a:pt x="0" y="468"/>
                    </a:cubicBezTo>
                    <a:cubicBezTo>
                      <a:pt x="0" y="718"/>
                      <a:pt x="218" y="906"/>
                      <a:pt x="468" y="906"/>
                    </a:cubicBezTo>
                  </a:path>
                </a:pathLst>
              </a:custGeom>
              <a:solidFill>
                <a:srgbClr val="FFFFFF"/>
              </a:solidFill>
              <a:ln w="9525">
                <a:noFill/>
              </a:ln>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23" name="任意多边形 22"/>
              <p:cNvSpPr/>
              <p:nvPr/>
            </p:nvSpPr>
            <p:spPr>
              <a:xfrm>
                <a:off x="24315" y="3838"/>
                <a:ext cx="2605" cy="515"/>
              </a:xfrm>
              <a:custGeom>
                <a:avLst/>
                <a:gdLst/>
                <a:ahLst/>
                <a:cxnLst/>
                <a:rect l="0" t="0" r="0" b="0"/>
                <a:pathLst>
                  <a:path w="4595" h="907">
                    <a:moveTo>
                      <a:pt x="4125" y="0"/>
                    </a:moveTo>
                    <a:lnTo>
                      <a:pt x="4125" y="0"/>
                    </a:lnTo>
                    <a:cubicBezTo>
                      <a:pt x="437" y="0"/>
                      <a:pt x="437" y="0"/>
                      <a:pt x="437" y="0"/>
                    </a:cubicBezTo>
                    <a:cubicBezTo>
                      <a:pt x="187" y="0"/>
                      <a:pt x="0" y="187"/>
                      <a:pt x="0" y="469"/>
                    </a:cubicBezTo>
                    <a:cubicBezTo>
                      <a:pt x="0" y="719"/>
                      <a:pt x="187" y="906"/>
                      <a:pt x="437" y="906"/>
                    </a:cubicBezTo>
                    <a:cubicBezTo>
                      <a:pt x="4125" y="906"/>
                      <a:pt x="4125" y="906"/>
                      <a:pt x="4125" y="906"/>
                    </a:cubicBezTo>
                    <a:cubicBezTo>
                      <a:pt x="4406" y="906"/>
                      <a:pt x="4594" y="719"/>
                      <a:pt x="4594" y="469"/>
                    </a:cubicBezTo>
                    <a:cubicBezTo>
                      <a:pt x="4594" y="187"/>
                      <a:pt x="4406" y="0"/>
                      <a:pt x="4125" y="0"/>
                    </a:cubicBezTo>
                  </a:path>
                </a:pathLst>
              </a:custGeom>
              <a:solidFill>
                <a:srgbClr val="FFFFFF"/>
              </a:solidFill>
              <a:ln w="9525">
                <a:noFill/>
              </a:ln>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grpSp>
      </p:grpSp>
      <p:sp>
        <p:nvSpPr>
          <p:cNvPr id="24" name="标题 23"/>
          <p:cNvSpPr>
            <a:spLocks noGrp="1"/>
          </p:cNvSpPr>
          <p:nvPr>
            <p:ph type="ctrTitle" hasCustomPrompt="1"/>
          </p:nvPr>
        </p:nvSpPr>
        <p:spPr>
          <a:xfrm>
            <a:off x="502921" y="2182877"/>
            <a:ext cx="11187431" cy="852955"/>
          </a:xfrm>
          <a:effectLst>
            <a:outerShdw dist="50800" dir="5400000" algn="t" rotWithShape="0">
              <a:srgbClr val="081D59">
                <a:alpha val="50000"/>
              </a:srgbClr>
            </a:outerShdw>
          </a:effectLst>
        </p:spPr>
        <p:txBody>
          <a:bodyPr wrap="square" anchor="t" anchorCtr="0">
            <a:spAutoFit/>
          </a:bodyPr>
          <a:lstStyle>
            <a:lvl1pPr algn="ctr">
              <a:defRPr sz="5500" b="1" u="none" strike="noStrike" kern="1200" cap="none" spc="0" normalizeH="0">
                <a:gradFill>
                  <a:gsLst>
                    <a:gs pos="0">
                      <a:srgbClr val="FEFEFE"/>
                    </a:gs>
                    <a:gs pos="100000">
                      <a:srgbClr val="C6EBFF"/>
                    </a:gs>
                  </a:gsLst>
                  <a:lin ang="5400000" scaled="0"/>
                </a:gradFill>
                <a:latin typeface="+mj-ea"/>
                <a:ea typeface="+mj-ea"/>
                <a:cs typeface="Arial Black" panose="020B0A04020102020204" charset="0"/>
              </a:defRPr>
            </a:lvl1pPr>
          </a:lstStyle>
          <a:p>
            <a:r>
              <a:rPr lang="zh-CN" altLang="en-US"/>
              <a:t>单击此处添加主标题</a:t>
            </a:r>
            <a:endParaRPr lang="en-US" altLang="zh-CN"/>
          </a:p>
        </p:txBody>
      </p:sp>
      <p:sp>
        <p:nvSpPr>
          <p:cNvPr id="4" name="副标题 3"/>
          <p:cNvSpPr>
            <a:spLocks noGrp="1"/>
          </p:cNvSpPr>
          <p:nvPr>
            <p:ph type="subTitle" idx="1" hasCustomPrompt="1"/>
          </p:nvPr>
        </p:nvSpPr>
        <p:spPr>
          <a:xfrm>
            <a:off x="502921" y="3217474"/>
            <a:ext cx="11187431" cy="478239"/>
          </a:xfrm>
        </p:spPr>
        <p:txBody>
          <a:bodyPr wrap="square">
            <a:spAutoFit/>
          </a:bodyPr>
          <a:lstStyle>
            <a:lvl1pPr marL="0" indent="0" algn="ctr">
              <a:buNone/>
              <a:defRPr sz="2800" u="none" strike="noStrike" kern="1200" cap="none" spc="0" normalizeH="0">
                <a:solidFill>
                  <a:schemeClr val="bg1"/>
                </a:solidFill>
                <a:uFillTx/>
                <a:latin typeface="+mn-ea"/>
                <a:ea typeface="+mn-ea"/>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978" indent="0" algn="ctr">
              <a:buNone/>
              <a:defRPr sz="1600"/>
            </a:lvl7pPr>
            <a:lvl8pPr marL="3201167" indent="0" algn="ctr">
              <a:buNone/>
              <a:defRPr sz="1600"/>
            </a:lvl8pPr>
            <a:lvl9pPr marL="3658355" indent="0" algn="ctr">
              <a:buNone/>
              <a:defRPr sz="1600"/>
            </a:lvl9pPr>
          </a:lstStyle>
          <a:p>
            <a:r>
              <a:rPr lang="zh-CN" altLang="en-US"/>
              <a:t>单击此处添加副标题</a:t>
            </a:r>
          </a:p>
        </p:txBody>
      </p:sp>
      <p:sp>
        <p:nvSpPr>
          <p:cNvPr id="5" name="文本占位符 4"/>
          <p:cNvSpPr>
            <a:spLocks noGrp="1"/>
          </p:cNvSpPr>
          <p:nvPr>
            <p:ph type="body" sz="quarter" idx="3" hasCustomPrompt="1"/>
          </p:nvPr>
        </p:nvSpPr>
        <p:spPr>
          <a:xfrm>
            <a:off x="5409565" y="4359403"/>
            <a:ext cx="2012315" cy="506184"/>
          </a:xfrm>
        </p:spPr>
        <p:txBody>
          <a:bodyPr wrap="square" tIns="50165" anchor="ctr" anchorCtr="0">
            <a:normAutofit/>
          </a:bodyPr>
          <a:lstStyle>
            <a:lvl1pPr marL="0" indent="0" algn="ctr">
              <a:lnSpc>
                <a:spcPct val="100000"/>
              </a:lnSpc>
              <a:buNone/>
              <a:defRPr sz="2700" b="0" u="none" strike="noStrike" kern="1200" cap="none" spc="0" normalizeH="0">
                <a:solidFill>
                  <a:srgbClr val="0B2885"/>
                </a:solidFill>
                <a:uFillTx/>
                <a:latin typeface="+mn-ea"/>
                <a:ea typeface="+mn-ea"/>
                <a:cs typeface="Microsoft YaHei Regular" panose="020B0502040204020203" charset="-122"/>
              </a:defRPr>
            </a:lvl1pPr>
            <a:lvl2pPr marL="457189" indent="0">
              <a:buNone/>
              <a:defRPr sz="2400"/>
            </a:lvl2pPr>
            <a:lvl3pPr marL="914377" indent="0">
              <a:buNone/>
              <a:defRPr sz="2000"/>
            </a:lvl3pPr>
            <a:lvl4pPr marL="1371566" indent="0">
              <a:buNone/>
              <a:defRPr sz="1800"/>
            </a:lvl4pPr>
            <a:lvl5pPr marL="1828754" indent="0">
              <a:buNone/>
              <a:defRPr sz="1800"/>
            </a:lvl5pPr>
            <a:lvl6pPr marL="2285943" indent="0">
              <a:buNone/>
              <a:defRPr sz="1800"/>
            </a:lvl6pPr>
            <a:lvl7pPr marL="2743978" indent="0">
              <a:buNone/>
              <a:defRPr sz="1800"/>
            </a:lvl7pPr>
            <a:lvl8pPr marL="3201167" indent="0">
              <a:buNone/>
              <a:defRPr sz="1800"/>
            </a:lvl8pPr>
            <a:lvl9pPr marL="3658355" indent="0">
              <a:buNone/>
              <a:defRPr sz="1800"/>
            </a:lvl9pPr>
          </a:lstStyle>
          <a:p>
            <a:pPr lvl="0"/>
            <a:r>
              <a:rPr lang="en-US" altLang="zh-CN"/>
              <a:t>XXX</a:t>
            </a:r>
            <a:endParaRPr lang="zh-CN" altLang="en-US"/>
          </a:p>
        </p:txBody>
      </p:sp>
    </p:spTree>
    <p:extLst>
      <p:ext uri="{BB962C8B-B14F-4D97-AF65-F5344CB8AC3E}">
        <p14:creationId xmlns:p14="http://schemas.microsoft.com/office/powerpoint/2010/main" val="1426519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10" name="文本框 9"/>
          <p:cNvSpPr txBox="1"/>
          <p:nvPr userDrawn="1"/>
        </p:nvSpPr>
        <p:spPr>
          <a:xfrm>
            <a:off x="4769485" y="6072505"/>
            <a:ext cx="2509148" cy="400110"/>
          </a:xfrm>
          <a:prstGeom prst="rect">
            <a:avLst/>
          </a:prstGeom>
          <a:noFill/>
        </p:spPr>
        <p:txBody>
          <a:bodyPr wrap="none" rtlCol="0">
            <a:spAutoFit/>
          </a:bodyPr>
          <a:lstStyle/>
          <a:p>
            <a:r>
              <a:rPr lang="en-US" altLang="zh-CN" sz="2000" b="1">
                <a:solidFill>
                  <a:srgbClr val="F4A032"/>
                </a:solidFill>
                <a:latin typeface="+mn-lt"/>
                <a:ea typeface="微软雅黑" panose="020B0503020204020204" charset="-122"/>
              </a:rPr>
              <a:t>www.koolearn.com</a:t>
            </a:r>
            <a:endParaRPr lang="en-US" altLang="zh-CN" sz="2000" b="1" dirty="0">
              <a:solidFill>
                <a:srgbClr val="F4A032"/>
              </a:solidFill>
              <a:latin typeface="+mn-lt"/>
              <a:ea typeface="微软雅黑" panose="020B0503020204020204" charset="-122"/>
            </a:endParaRPr>
          </a:p>
        </p:txBody>
      </p:sp>
      <p:sp>
        <p:nvSpPr>
          <p:cNvPr id="3113" name="任意多边形 3112"/>
          <p:cNvSpPr/>
          <p:nvPr userDrawn="1"/>
        </p:nvSpPr>
        <p:spPr>
          <a:xfrm>
            <a:off x="4608830" y="3195955"/>
            <a:ext cx="316865" cy="320040"/>
          </a:xfrm>
          <a:custGeom>
            <a:avLst/>
            <a:gdLst/>
            <a:ahLst/>
            <a:cxnLst/>
            <a:rect l="0" t="0" r="0" b="0"/>
            <a:pathLst>
              <a:path w="505" h="510">
                <a:moveTo>
                  <a:pt x="252" y="0"/>
                </a:moveTo>
                <a:lnTo>
                  <a:pt x="252" y="0"/>
                </a:lnTo>
                <a:cubicBezTo>
                  <a:pt x="114" y="0"/>
                  <a:pt x="0" y="114"/>
                  <a:pt x="0" y="257"/>
                </a:cubicBezTo>
                <a:cubicBezTo>
                  <a:pt x="0" y="395"/>
                  <a:pt x="114" y="509"/>
                  <a:pt x="252" y="509"/>
                </a:cubicBezTo>
                <a:cubicBezTo>
                  <a:pt x="395" y="509"/>
                  <a:pt x="504" y="395"/>
                  <a:pt x="504" y="257"/>
                </a:cubicBezTo>
                <a:cubicBezTo>
                  <a:pt x="504" y="114"/>
                  <a:pt x="395" y="0"/>
                  <a:pt x="252" y="0"/>
                </a:cubicBezTo>
                <a:close/>
                <a:moveTo>
                  <a:pt x="352" y="266"/>
                </a:moveTo>
                <a:lnTo>
                  <a:pt x="352" y="266"/>
                </a:lnTo>
                <a:cubicBezTo>
                  <a:pt x="228" y="366"/>
                  <a:pt x="228" y="366"/>
                  <a:pt x="228" y="366"/>
                </a:cubicBezTo>
                <a:cubicBezTo>
                  <a:pt x="219" y="371"/>
                  <a:pt x="204" y="366"/>
                  <a:pt x="204" y="357"/>
                </a:cubicBezTo>
                <a:cubicBezTo>
                  <a:pt x="204" y="152"/>
                  <a:pt x="204" y="152"/>
                  <a:pt x="204" y="152"/>
                </a:cubicBezTo>
                <a:cubicBezTo>
                  <a:pt x="204" y="143"/>
                  <a:pt x="219" y="138"/>
                  <a:pt x="228" y="143"/>
                </a:cubicBezTo>
                <a:cubicBezTo>
                  <a:pt x="352" y="242"/>
                  <a:pt x="352" y="242"/>
                  <a:pt x="352" y="242"/>
                </a:cubicBezTo>
                <a:cubicBezTo>
                  <a:pt x="357" y="252"/>
                  <a:pt x="357" y="262"/>
                  <a:pt x="352" y="266"/>
                </a:cubicBezTo>
                <a:close/>
              </a:path>
            </a:pathLst>
          </a:custGeom>
          <a:solidFill>
            <a:srgbClr val="FFFFFF"/>
          </a:solidFill>
          <a:ln w="9525">
            <a:noFill/>
          </a:ln>
        </p:spPr>
        <p:txBody>
          <a:bodyPr/>
          <a:lstStyle/>
          <a:p>
            <a:endParaRPr lang="zh-CN" altLang="en-US"/>
          </a:p>
        </p:txBody>
      </p:sp>
      <p:sp>
        <p:nvSpPr>
          <p:cNvPr id="3" name="标题 2"/>
          <p:cNvSpPr>
            <a:spLocks noGrp="1"/>
          </p:cNvSpPr>
          <p:nvPr>
            <p:ph type="title" hasCustomPrompt="1"/>
          </p:nvPr>
        </p:nvSpPr>
        <p:spPr>
          <a:xfrm>
            <a:off x="3452161" y="2126640"/>
            <a:ext cx="7650480" cy="735965"/>
          </a:xfrm>
        </p:spPr>
        <p:txBody>
          <a:bodyPr/>
          <a:lstStyle>
            <a:lvl1pPr algn="l">
              <a:defRPr sz="4400" b="1">
                <a:solidFill>
                  <a:schemeClr val="bg1"/>
                </a:solidFill>
                <a:latin typeface="+mj-lt"/>
                <a:ea typeface="微软雅黑" panose="020B0503020204020204" charset="-122"/>
              </a:defRPr>
            </a:lvl1pPr>
          </a:lstStyle>
          <a:p>
            <a:r>
              <a:rPr lang="zh-CN" altLang="en-US" dirty="0"/>
              <a:t>单击此处添加课程标题</a:t>
            </a:r>
          </a:p>
        </p:txBody>
      </p:sp>
      <p:sp>
        <p:nvSpPr>
          <p:cNvPr id="18" name="文本占位符 17"/>
          <p:cNvSpPr>
            <a:spLocks noGrp="1"/>
          </p:cNvSpPr>
          <p:nvPr>
            <p:ph type="body" idx="13" hasCustomPrompt="1"/>
          </p:nvPr>
        </p:nvSpPr>
        <p:spPr>
          <a:xfrm>
            <a:off x="4986655" y="3140910"/>
            <a:ext cx="6269990" cy="594995"/>
          </a:xfrm>
          <a:prstGeom prst="rect">
            <a:avLst/>
          </a:prstGeom>
        </p:spPr>
        <p:txBody>
          <a:bodyPr vert="horz" lIns="91440" tIns="45720" rIns="91440" bIns="45720" rtlCol="0">
            <a:normAutofit/>
          </a:bodyPr>
          <a:lstStyle>
            <a:lvl1pPr marL="0" indent="0">
              <a:buNone/>
              <a:defRPr sz="2800" b="1">
                <a:solidFill>
                  <a:schemeClr val="bg1"/>
                </a:solidFill>
                <a:latin typeface="+mj-lt"/>
                <a:ea typeface="微软雅黑" panose="020B0503020204020204" charset="-122"/>
              </a:defRPr>
            </a:lvl1pPr>
          </a:lstStyle>
          <a:p>
            <a:pPr lvl="0"/>
            <a:r>
              <a:rPr lang="zh-CN" altLang="en-US" dirty="0"/>
              <a:t>单击此处添加 主讲老师</a:t>
            </a:r>
            <a:r>
              <a:rPr lang="zh-CN" altLang="en-US" dirty="0">
                <a:sym typeface="+mn-ea"/>
              </a:rPr>
              <a:t>：</a:t>
            </a:r>
            <a:r>
              <a:rPr lang="en-US" altLang="zh-CN" dirty="0"/>
              <a:t>xxx</a:t>
            </a:r>
          </a:p>
        </p:txBody>
      </p:sp>
    </p:spTree>
    <p:extLst>
      <p:ext uri="{BB962C8B-B14F-4D97-AF65-F5344CB8AC3E}">
        <p14:creationId xmlns:p14="http://schemas.microsoft.com/office/powerpoint/2010/main" val="39380943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任意多边形 1"/>
          <p:cNvSpPr/>
          <p:nvPr userDrawn="1"/>
        </p:nvSpPr>
        <p:spPr>
          <a:xfrm>
            <a:off x="552451" y="1360409"/>
            <a:ext cx="429168" cy="36079"/>
          </a:xfrm>
          <a:custGeom>
            <a:avLst/>
            <a:gdLst/>
            <a:ahLst/>
            <a:cxnLst/>
            <a:rect l="0" t="0" r="0" b="0"/>
            <a:pathLst>
              <a:path w="2158" h="375">
                <a:moveTo>
                  <a:pt x="2032" y="374"/>
                </a:moveTo>
                <a:lnTo>
                  <a:pt x="2032" y="374"/>
                </a:lnTo>
                <a:cubicBezTo>
                  <a:pt x="32" y="374"/>
                  <a:pt x="32" y="374"/>
                  <a:pt x="32" y="374"/>
                </a:cubicBezTo>
                <a:cubicBezTo>
                  <a:pt x="0" y="374"/>
                  <a:pt x="0" y="343"/>
                  <a:pt x="0" y="343"/>
                </a:cubicBezTo>
                <a:cubicBezTo>
                  <a:pt x="94" y="31"/>
                  <a:pt x="94" y="31"/>
                  <a:pt x="94" y="31"/>
                </a:cubicBezTo>
                <a:cubicBezTo>
                  <a:pt x="94" y="31"/>
                  <a:pt x="94" y="0"/>
                  <a:pt x="125" y="0"/>
                </a:cubicBezTo>
                <a:cubicBezTo>
                  <a:pt x="2125" y="0"/>
                  <a:pt x="2125" y="0"/>
                  <a:pt x="2125" y="0"/>
                </a:cubicBezTo>
                <a:cubicBezTo>
                  <a:pt x="2125" y="0"/>
                  <a:pt x="2157" y="31"/>
                  <a:pt x="2157" y="62"/>
                </a:cubicBezTo>
                <a:cubicBezTo>
                  <a:pt x="2063" y="343"/>
                  <a:pt x="2063" y="343"/>
                  <a:pt x="2063" y="343"/>
                </a:cubicBezTo>
                <a:cubicBezTo>
                  <a:pt x="2063" y="374"/>
                  <a:pt x="2063" y="374"/>
                  <a:pt x="2032" y="374"/>
                </a:cubicBezTo>
              </a:path>
            </a:pathLst>
          </a:custGeom>
          <a:solidFill>
            <a:srgbClr val="3717C8"/>
          </a:solidFill>
          <a:ln w="9525">
            <a:noFill/>
          </a:ln>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3" name="任意多边形 2"/>
          <p:cNvSpPr/>
          <p:nvPr userDrawn="1"/>
        </p:nvSpPr>
        <p:spPr>
          <a:xfrm>
            <a:off x="998827" y="1361130"/>
            <a:ext cx="935951" cy="36079"/>
          </a:xfrm>
          <a:custGeom>
            <a:avLst/>
            <a:gdLst/>
            <a:ahLst/>
            <a:cxnLst/>
            <a:rect l="0" t="0" r="0" b="0"/>
            <a:pathLst>
              <a:path w="5968" h="375">
                <a:moveTo>
                  <a:pt x="5842" y="374"/>
                </a:moveTo>
                <a:lnTo>
                  <a:pt x="5842" y="374"/>
                </a:lnTo>
                <a:cubicBezTo>
                  <a:pt x="31" y="374"/>
                  <a:pt x="31" y="374"/>
                  <a:pt x="31" y="374"/>
                </a:cubicBezTo>
                <a:lnTo>
                  <a:pt x="0" y="343"/>
                </a:lnTo>
                <a:cubicBezTo>
                  <a:pt x="93" y="31"/>
                  <a:pt x="93" y="31"/>
                  <a:pt x="93" y="31"/>
                </a:cubicBezTo>
                <a:lnTo>
                  <a:pt x="125" y="0"/>
                </a:lnTo>
                <a:cubicBezTo>
                  <a:pt x="5936" y="0"/>
                  <a:pt x="5936" y="0"/>
                  <a:pt x="5936" y="0"/>
                </a:cubicBezTo>
                <a:cubicBezTo>
                  <a:pt x="5936" y="0"/>
                  <a:pt x="5967" y="31"/>
                  <a:pt x="5967" y="62"/>
                </a:cubicBezTo>
                <a:cubicBezTo>
                  <a:pt x="5874" y="343"/>
                  <a:pt x="5874" y="343"/>
                  <a:pt x="5874" y="343"/>
                </a:cubicBezTo>
                <a:cubicBezTo>
                  <a:pt x="5874" y="374"/>
                  <a:pt x="5842" y="374"/>
                  <a:pt x="5842" y="374"/>
                </a:cubicBezTo>
              </a:path>
            </a:pathLst>
          </a:custGeom>
          <a:gradFill>
            <a:gsLst>
              <a:gs pos="0">
                <a:schemeClr val="bg1"/>
              </a:gs>
              <a:gs pos="100000">
                <a:srgbClr val="3717C8"/>
              </a:gs>
            </a:gsLst>
            <a:lin ang="10800000" scaled="0"/>
          </a:gradFill>
          <a:ln w="9525">
            <a:noFill/>
          </a:ln>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7" name="标题 6"/>
          <p:cNvSpPr>
            <a:spLocks noGrp="1"/>
          </p:cNvSpPr>
          <p:nvPr>
            <p:ph type="ctrTitle" hasCustomPrompt="1"/>
          </p:nvPr>
        </p:nvSpPr>
        <p:spPr>
          <a:xfrm>
            <a:off x="467360" y="838201"/>
            <a:ext cx="11264053" cy="508847"/>
          </a:xfrm>
        </p:spPr>
        <p:txBody>
          <a:bodyPr wrap="square" anchor="t" anchorCtr="0">
            <a:spAutoFit/>
          </a:bodyPr>
          <a:lstStyle>
            <a:lvl1pPr algn="l">
              <a:defRPr sz="2800" b="1" u="none" strike="noStrike" kern="1200" cap="none" spc="0" normalizeH="0">
                <a:solidFill>
                  <a:schemeClr val="tx1">
                    <a:lumMod val="85000"/>
                    <a:lumOff val="15000"/>
                  </a:schemeClr>
                </a:solidFill>
                <a:uFillTx/>
                <a:latin typeface="+mj-ea"/>
                <a:ea typeface="+mj-ea"/>
              </a:defRPr>
            </a:lvl1pPr>
          </a:lstStyle>
          <a:p>
            <a:r>
              <a:rPr lang="zh-CN" altLang="en-US"/>
              <a:t>添加文本</a:t>
            </a:r>
          </a:p>
        </p:txBody>
      </p:sp>
      <p:sp>
        <p:nvSpPr>
          <p:cNvPr id="10" name="副标题 9"/>
          <p:cNvSpPr>
            <a:spLocks noGrp="1"/>
          </p:cNvSpPr>
          <p:nvPr>
            <p:ph type="subTitle" idx="1" hasCustomPrompt="1"/>
          </p:nvPr>
        </p:nvSpPr>
        <p:spPr>
          <a:xfrm>
            <a:off x="462280" y="1696720"/>
            <a:ext cx="11264053" cy="4480560"/>
          </a:xfrm>
        </p:spPr>
        <p:txBody>
          <a:bodyPr wrap="square">
            <a:normAutofit/>
          </a:bodyPr>
          <a:lstStyle>
            <a:lvl1pPr marL="0" indent="0" algn="l">
              <a:lnSpc>
                <a:spcPct val="120000"/>
              </a:lnSpc>
              <a:spcBef>
                <a:spcPts val="0"/>
              </a:spcBef>
              <a:spcAft>
                <a:spcPts val="0"/>
              </a:spcAft>
              <a:buNone/>
              <a:defRPr sz="2000" strike="noStrike" kern="1200" cap="none" spc="0" normalizeH="0">
                <a:solidFill>
                  <a:schemeClr val="tx1">
                    <a:lumMod val="85000"/>
                    <a:lumOff val="15000"/>
                  </a:schemeClr>
                </a:solidFill>
                <a:uFillTx/>
                <a:latin typeface="+mn-ea"/>
                <a:ea typeface="+mn-ea"/>
                <a:cs typeface="Arial Regular" panose="020B0604020202020204"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978" indent="0" algn="ctr">
              <a:buNone/>
              <a:defRPr sz="1600"/>
            </a:lvl7pPr>
            <a:lvl8pPr marL="3201167" indent="0" algn="ctr">
              <a:buNone/>
              <a:defRPr sz="1600"/>
            </a:lvl8pPr>
            <a:lvl9pPr marL="3658355" indent="0" algn="ctr">
              <a:buNone/>
              <a:defRPr sz="1600"/>
            </a:lvl9pPr>
          </a:lstStyle>
          <a:p>
            <a:r>
              <a:rPr lang="zh-CN" altLang="en-US"/>
              <a:t>单击此处添加文本内容</a:t>
            </a:r>
            <a:endParaRPr lang="zh-CN" altLang="en-US" u="sng"/>
          </a:p>
          <a:p>
            <a:endParaRPr lang="zh-CN" altLang="en-US"/>
          </a:p>
          <a:p>
            <a:endParaRPr lang="zh-CN" altLang="en-US"/>
          </a:p>
        </p:txBody>
      </p:sp>
    </p:spTree>
    <p:extLst>
      <p:ext uri="{BB962C8B-B14F-4D97-AF65-F5344CB8AC3E}">
        <p14:creationId xmlns:p14="http://schemas.microsoft.com/office/powerpoint/2010/main" val="2603692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grpSp>
        <p:nvGrpSpPr>
          <p:cNvPr id="5" name="组合 4"/>
          <p:cNvGrpSpPr/>
          <p:nvPr userDrawn="1"/>
        </p:nvGrpSpPr>
        <p:grpSpPr>
          <a:xfrm>
            <a:off x="501651" y="878359"/>
            <a:ext cx="295275" cy="270557"/>
            <a:chOff x="1214" y="2747"/>
            <a:chExt cx="465" cy="426"/>
          </a:xfrm>
        </p:grpSpPr>
        <p:sp>
          <p:nvSpPr>
            <p:cNvPr id="8" name="椭圆 7"/>
            <p:cNvSpPr/>
            <p:nvPr/>
          </p:nvSpPr>
          <p:spPr>
            <a:xfrm>
              <a:off x="1214" y="2747"/>
              <a:ext cx="404" cy="404"/>
            </a:xfrm>
            <a:prstGeom prst="ellipse">
              <a:avLst/>
            </a:prstGeom>
            <a:solidFill>
              <a:srgbClr val="371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9" name="椭圆 8"/>
            <p:cNvSpPr/>
            <p:nvPr/>
          </p:nvSpPr>
          <p:spPr>
            <a:xfrm>
              <a:off x="1490" y="2984"/>
              <a:ext cx="189" cy="189"/>
            </a:xfrm>
            <a:prstGeom prst="ellipse">
              <a:avLst/>
            </a:prstGeom>
            <a:solidFill>
              <a:srgbClr val="3717C8">
                <a:alpha val="70000"/>
              </a:srgbClr>
            </a:solidFill>
            <a:ln w="19050">
              <a:solidFill>
                <a:srgbClr val="F3F3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sp>
        <p:nvSpPr>
          <p:cNvPr id="10" name="标题 9"/>
          <p:cNvSpPr>
            <a:spLocks noGrp="1"/>
          </p:cNvSpPr>
          <p:nvPr>
            <p:ph type="ctrTitle" hasCustomPrompt="1"/>
          </p:nvPr>
        </p:nvSpPr>
        <p:spPr>
          <a:xfrm>
            <a:off x="866987" y="855134"/>
            <a:ext cx="10842413" cy="398780"/>
          </a:xfrm>
        </p:spPr>
        <p:txBody>
          <a:bodyPr wrap="square" anchor="t" anchorCtr="0">
            <a:spAutoFit/>
          </a:bodyPr>
          <a:lstStyle>
            <a:lvl1pPr algn="l">
              <a:defRPr sz="2000" b="1" u="none" strike="noStrike" kern="1200" cap="none" spc="0" normalizeH="0">
                <a:solidFill>
                  <a:schemeClr val="tx1">
                    <a:lumMod val="85000"/>
                    <a:lumOff val="15000"/>
                  </a:schemeClr>
                </a:solidFill>
                <a:uFillTx/>
                <a:latin typeface="+mj-ea"/>
                <a:ea typeface="+mj-ea"/>
              </a:defRPr>
            </a:lvl1pPr>
          </a:lstStyle>
          <a:p>
            <a:r>
              <a:rPr lang="zh-CN" altLang="en-US"/>
              <a:t>单击此处添加标题</a:t>
            </a:r>
          </a:p>
        </p:txBody>
      </p:sp>
      <p:sp>
        <p:nvSpPr>
          <p:cNvPr id="11" name="副标题 10"/>
          <p:cNvSpPr>
            <a:spLocks noGrp="1"/>
          </p:cNvSpPr>
          <p:nvPr>
            <p:ph type="subTitle" idx="1" hasCustomPrompt="1"/>
          </p:nvPr>
        </p:nvSpPr>
        <p:spPr>
          <a:xfrm>
            <a:off x="461434" y="1463040"/>
            <a:ext cx="11247967" cy="4715087"/>
          </a:xfrm>
        </p:spPr>
        <p:txBody>
          <a:bodyPr wrap="square">
            <a:normAutofit/>
          </a:bodyPr>
          <a:lstStyle>
            <a:lvl1pPr marL="0" indent="0" algn="l">
              <a:lnSpc>
                <a:spcPct val="120000"/>
              </a:lnSpc>
              <a:spcBef>
                <a:spcPts val="0"/>
              </a:spcBef>
              <a:spcAft>
                <a:spcPts val="0"/>
              </a:spcAft>
              <a:buNone/>
              <a:defRPr sz="2000" u="none" strike="noStrike" kern="1200" cap="none" spc="0" normalizeH="0">
                <a:solidFill>
                  <a:schemeClr val="tx1">
                    <a:lumMod val="85000"/>
                    <a:lumOff val="15000"/>
                  </a:schemeClr>
                </a:solidFill>
                <a:uFillTx/>
                <a:latin typeface="+mn-ea"/>
                <a:ea typeface="+mn-ea"/>
                <a:cs typeface="Arial Regular" panose="020B0604020202020204"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978" indent="0" algn="ctr">
              <a:buNone/>
              <a:defRPr sz="1600"/>
            </a:lvl7pPr>
            <a:lvl8pPr marL="3201167" indent="0" algn="ctr">
              <a:buNone/>
              <a:defRPr sz="1600"/>
            </a:lvl8pPr>
            <a:lvl9pPr marL="3658355" indent="0" algn="ctr">
              <a:buNone/>
              <a:defRPr sz="1600"/>
            </a:lvl9pPr>
          </a:lstStyle>
          <a:p>
            <a:r>
              <a:rPr lang="zh-CN" altLang="en-US"/>
              <a:t>单击此处添加文本内容</a:t>
            </a:r>
            <a:endParaRPr lang="en-US" altLang="zh-CN"/>
          </a:p>
        </p:txBody>
      </p:sp>
    </p:spTree>
    <p:extLst>
      <p:ext uri="{BB962C8B-B14F-4D97-AF65-F5344CB8AC3E}">
        <p14:creationId xmlns:p14="http://schemas.microsoft.com/office/powerpoint/2010/main" val="8451521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grpSp>
        <p:nvGrpSpPr>
          <p:cNvPr id="7" name="组合 6"/>
          <p:cNvGrpSpPr/>
          <p:nvPr userDrawn="1"/>
        </p:nvGrpSpPr>
        <p:grpSpPr>
          <a:xfrm>
            <a:off x="501651" y="878359"/>
            <a:ext cx="295275" cy="270557"/>
            <a:chOff x="1214" y="2747"/>
            <a:chExt cx="465" cy="426"/>
          </a:xfrm>
        </p:grpSpPr>
        <p:sp>
          <p:nvSpPr>
            <p:cNvPr id="8" name="椭圆 7"/>
            <p:cNvSpPr/>
            <p:nvPr/>
          </p:nvSpPr>
          <p:spPr>
            <a:xfrm>
              <a:off x="1214" y="2747"/>
              <a:ext cx="404" cy="404"/>
            </a:xfrm>
            <a:prstGeom prst="ellipse">
              <a:avLst/>
            </a:prstGeom>
            <a:solidFill>
              <a:srgbClr val="371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9" name="椭圆 8"/>
            <p:cNvSpPr/>
            <p:nvPr/>
          </p:nvSpPr>
          <p:spPr>
            <a:xfrm>
              <a:off x="1490" y="2984"/>
              <a:ext cx="189" cy="189"/>
            </a:xfrm>
            <a:prstGeom prst="ellipse">
              <a:avLst/>
            </a:prstGeom>
            <a:solidFill>
              <a:srgbClr val="3717C8">
                <a:alpha val="70000"/>
              </a:srgbClr>
            </a:solidFill>
            <a:ln w="19050">
              <a:solidFill>
                <a:srgbClr val="F3F3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sp>
        <p:nvSpPr>
          <p:cNvPr id="10" name="标题 9"/>
          <p:cNvSpPr>
            <a:spLocks noGrp="1"/>
          </p:cNvSpPr>
          <p:nvPr>
            <p:ph type="ctrTitle" hasCustomPrompt="1"/>
          </p:nvPr>
        </p:nvSpPr>
        <p:spPr>
          <a:xfrm>
            <a:off x="866987" y="855134"/>
            <a:ext cx="10803467" cy="398780"/>
          </a:xfrm>
        </p:spPr>
        <p:txBody>
          <a:bodyPr wrap="square" anchor="t" anchorCtr="0">
            <a:spAutoFit/>
          </a:bodyPr>
          <a:lstStyle>
            <a:lvl1pPr algn="l">
              <a:defRPr sz="2000" b="1" u="none" strike="noStrike" kern="1200" cap="none" spc="0" normalizeH="0">
                <a:solidFill>
                  <a:schemeClr val="tx1">
                    <a:lumMod val="85000"/>
                    <a:lumOff val="15000"/>
                  </a:schemeClr>
                </a:solidFill>
                <a:uFillTx/>
                <a:latin typeface="+mj-ea"/>
                <a:ea typeface="+mj-ea"/>
              </a:defRPr>
            </a:lvl1pPr>
          </a:lstStyle>
          <a:p>
            <a:r>
              <a:rPr lang="zh-CN" altLang="en-US"/>
              <a:t>单击此处添加标题</a:t>
            </a:r>
          </a:p>
        </p:txBody>
      </p:sp>
      <p:sp>
        <p:nvSpPr>
          <p:cNvPr id="11" name="内容占位符 10"/>
          <p:cNvSpPr>
            <a:spLocks noGrp="1"/>
          </p:cNvSpPr>
          <p:nvPr>
            <p:ph idx="13" hasCustomPrompt="1"/>
          </p:nvPr>
        </p:nvSpPr>
        <p:spPr>
          <a:xfrm>
            <a:off x="462281" y="1463041"/>
            <a:ext cx="11209020" cy="4713393"/>
          </a:xfrm>
        </p:spPr>
        <p:txBody>
          <a:bodyPr/>
          <a:lstStyle>
            <a:lvl1pPr>
              <a:lnSpc>
                <a:spcPct val="120000"/>
              </a:lnSpc>
              <a:spcAft>
                <a:spcPts val="0"/>
              </a:spcAft>
              <a:defRPr sz="2000" u="none" strike="noStrike" kern="1200" cap="none" spc="0" normalizeH="0">
                <a:solidFill>
                  <a:schemeClr val="tx1">
                    <a:lumMod val="85000"/>
                    <a:lumOff val="15000"/>
                  </a:schemeClr>
                </a:solidFill>
                <a:uFillTx/>
                <a:latin typeface="+mn-ea"/>
                <a:ea typeface="+mn-ea"/>
                <a:cs typeface="Arial Regular" panose="020B0604020202020204" charset="0"/>
              </a:defRPr>
            </a:lvl1pPr>
            <a:lvl2pPr>
              <a:lnSpc>
                <a:spcPct val="120000"/>
              </a:lnSpc>
              <a:spcAft>
                <a:spcPts val="0"/>
              </a:spcAft>
              <a:defRPr sz="2000" u="none" strike="noStrike" kern="1200" cap="none" spc="0" normalizeH="0">
                <a:solidFill>
                  <a:schemeClr val="tx1">
                    <a:lumMod val="85000"/>
                    <a:lumOff val="15000"/>
                  </a:schemeClr>
                </a:solidFill>
                <a:uFillTx/>
                <a:latin typeface="+mn-ea"/>
                <a:ea typeface="+mn-ea"/>
              </a:defRPr>
            </a:lvl2pPr>
            <a:lvl3pPr>
              <a:lnSpc>
                <a:spcPct val="120000"/>
              </a:lnSpc>
              <a:spcAft>
                <a:spcPts val="0"/>
              </a:spcAft>
              <a:defRPr sz="2000" u="none" strike="noStrike" kern="1200" cap="none" spc="0" normalizeH="0">
                <a:solidFill>
                  <a:schemeClr val="tx1">
                    <a:lumMod val="85000"/>
                    <a:lumOff val="15000"/>
                  </a:schemeClr>
                </a:solidFill>
                <a:uFillTx/>
                <a:latin typeface="+mn-ea"/>
                <a:ea typeface="+mn-ea"/>
              </a:defRPr>
            </a:lvl3pPr>
            <a:lvl4pPr>
              <a:lnSpc>
                <a:spcPct val="120000"/>
              </a:lnSpc>
              <a:spcAft>
                <a:spcPts val="0"/>
              </a:spcAft>
              <a:defRPr sz="2000" u="none" strike="noStrike" kern="1200" cap="none" spc="0" normalizeH="0">
                <a:solidFill>
                  <a:schemeClr val="tx1">
                    <a:lumMod val="85000"/>
                    <a:lumOff val="15000"/>
                  </a:schemeClr>
                </a:solidFill>
                <a:uFillTx/>
                <a:latin typeface="+mn-ea"/>
                <a:ea typeface="+mn-ea"/>
              </a:defRPr>
            </a:lvl4pPr>
            <a:lvl5pPr>
              <a:lnSpc>
                <a:spcPct val="120000"/>
              </a:lnSpc>
              <a:spcAft>
                <a:spcPts val="0"/>
              </a:spcAft>
              <a:defRPr sz="2000" u="none" strike="noStrike" kern="1200" cap="none" spc="0" normalizeH="0">
                <a:solidFill>
                  <a:schemeClr val="tx1">
                    <a:lumMod val="85000"/>
                    <a:lumOff val="15000"/>
                  </a:schemeClr>
                </a:solidFill>
                <a:uFillTx/>
                <a:latin typeface="+mn-ea"/>
                <a:ea typeface="+mn-ea"/>
              </a:defRPr>
            </a:lvl5pPr>
          </a:lstStyle>
          <a:p>
            <a:pPr lvl="0"/>
            <a:r>
              <a:rPr lang="zh-CN" altLang="en-US"/>
              <a:t>单击此处添加文本内容</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8744897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7" name="标题 6"/>
          <p:cNvSpPr>
            <a:spLocks noGrp="1"/>
          </p:cNvSpPr>
          <p:nvPr>
            <p:ph type="ctrTitle" hasCustomPrompt="1"/>
          </p:nvPr>
        </p:nvSpPr>
        <p:spPr>
          <a:xfrm>
            <a:off x="866775" y="854861"/>
            <a:ext cx="8100000" cy="368364"/>
          </a:xfrm>
        </p:spPr>
        <p:txBody>
          <a:bodyPr wrap="square" anchor="t" anchorCtr="0">
            <a:spAutoFit/>
          </a:bodyPr>
          <a:lstStyle>
            <a:lvl1pPr algn="l">
              <a:defRPr sz="2000" b="1" u="none" strike="noStrike" kern="1200" cap="none" spc="0" normalizeH="0">
                <a:solidFill>
                  <a:schemeClr val="tx1">
                    <a:lumMod val="85000"/>
                    <a:lumOff val="15000"/>
                  </a:schemeClr>
                </a:solidFill>
                <a:uFillTx/>
                <a:latin typeface="+mj-ea"/>
                <a:ea typeface="+mj-ea"/>
                <a:cs typeface="Arial Bold" panose="020B0604020202020204" charset="0"/>
              </a:defRPr>
            </a:lvl1pPr>
          </a:lstStyle>
          <a:p>
            <a:r>
              <a:rPr lang="zh-CN" altLang="en-US">
                <a:sym typeface="+mn-ea"/>
              </a:rPr>
              <a:t>单击此处添加标题</a:t>
            </a:r>
            <a:endParaRPr lang="en-US" altLang="zh-CN">
              <a:sym typeface="+mn-ea"/>
            </a:endParaRPr>
          </a:p>
        </p:txBody>
      </p:sp>
      <p:grpSp>
        <p:nvGrpSpPr>
          <p:cNvPr id="8" name="组合 7"/>
          <p:cNvGrpSpPr/>
          <p:nvPr userDrawn="1"/>
        </p:nvGrpSpPr>
        <p:grpSpPr>
          <a:xfrm>
            <a:off x="501651" y="878359"/>
            <a:ext cx="295275" cy="270557"/>
            <a:chOff x="1214" y="2747"/>
            <a:chExt cx="465" cy="426"/>
          </a:xfrm>
        </p:grpSpPr>
        <p:sp>
          <p:nvSpPr>
            <p:cNvPr id="9" name="椭圆 8"/>
            <p:cNvSpPr/>
            <p:nvPr/>
          </p:nvSpPr>
          <p:spPr>
            <a:xfrm>
              <a:off x="1214" y="2747"/>
              <a:ext cx="404" cy="404"/>
            </a:xfrm>
            <a:prstGeom prst="ellipse">
              <a:avLst/>
            </a:prstGeom>
            <a:solidFill>
              <a:srgbClr val="3717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0" name="椭圆 9"/>
            <p:cNvSpPr/>
            <p:nvPr/>
          </p:nvSpPr>
          <p:spPr>
            <a:xfrm>
              <a:off x="1490" y="2984"/>
              <a:ext cx="189" cy="189"/>
            </a:xfrm>
            <a:prstGeom prst="ellipse">
              <a:avLst/>
            </a:prstGeom>
            <a:solidFill>
              <a:srgbClr val="3717C8">
                <a:alpha val="70000"/>
              </a:srgbClr>
            </a:solidFill>
            <a:ln w="19050">
              <a:solidFill>
                <a:srgbClr val="F3F3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spTree>
    <p:extLst>
      <p:ext uri="{BB962C8B-B14F-4D97-AF65-F5344CB8AC3E}">
        <p14:creationId xmlns:p14="http://schemas.microsoft.com/office/powerpoint/2010/main" val="25122661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副标题 1"/>
          <p:cNvSpPr>
            <a:spLocks noGrp="1"/>
          </p:cNvSpPr>
          <p:nvPr>
            <p:ph type="subTitle" idx="1" hasCustomPrompt="1"/>
          </p:nvPr>
        </p:nvSpPr>
        <p:spPr>
          <a:xfrm>
            <a:off x="462281" y="862482"/>
            <a:ext cx="8531860" cy="5315245"/>
          </a:xfrm>
        </p:spPr>
        <p:txBody>
          <a:bodyPr wrap="square">
            <a:normAutofit/>
          </a:bodyPr>
          <a:lstStyle>
            <a:lvl1pPr marL="0" indent="0" algn="l">
              <a:lnSpc>
                <a:spcPct val="120000"/>
              </a:lnSpc>
              <a:spcBef>
                <a:spcPts val="0"/>
              </a:spcBef>
              <a:spcAft>
                <a:spcPts val="0"/>
              </a:spcAft>
              <a:buNone/>
              <a:defRPr sz="2000" u="none" strike="noStrike" kern="1200" cap="none" spc="0" normalizeH="0">
                <a:solidFill>
                  <a:schemeClr val="tx1">
                    <a:lumMod val="85000"/>
                    <a:lumOff val="15000"/>
                  </a:schemeClr>
                </a:solidFill>
                <a:uFillTx/>
                <a:latin typeface="+mn-ea"/>
                <a:ea typeface="+mn-ea"/>
                <a:cs typeface="Arial Regular" panose="020B0604020202020204"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978" indent="0" algn="ctr">
              <a:buNone/>
              <a:defRPr sz="1600"/>
            </a:lvl7pPr>
            <a:lvl8pPr marL="3201167" indent="0" algn="ctr">
              <a:buNone/>
              <a:defRPr sz="1600"/>
            </a:lvl8pPr>
            <a:lvl9pPr marL="3658355" indent="0" algn="ctr">
              <a:buNone/>
              <a:defRPr sz="1600"/>
            </a:lvl9pPr>
          </a:lstStyle>
          <a:p>
            <a:r>
              <a:rPr lang="zh-CN" altLang="en-US">
                <a:sym typeface="+mn-ea"/>
              </a:rPr>
              <a:t>单击此处添加文本内容</a:t>
            </a:r>
            <a:endParaRPr lang="en-US" altLang="zh-CN">
              <a:sym typeface="+mn-ea"/>
            </a:endParaRPr>
          </a:p>
        </p:txBody>
      </p:sp>
    </p:spTree>
    <p:extLst>
      <p:ext uri="{BB962C8B-B14F-4D97-AF65-F5344CB8AC3E}">
        <p14:creationId xmlns:p14="http://schemas.microsoft.com/office/powerpoint/2010/main" val="21715898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59972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pic>
        <p:nvPicPr>
          <p:cNvPr id="16" name="图片 15" descr="/Users/eel/Documents/未命名文件夹/雅思/雅思直播封底.png雅思直播封底"/>
          <p:cNvPicPr>
            <a:picLocks noChangeAspect="1"/>
          </p:cNvPicPr>
          <p:nvPr userDrawn="1"/>
        </p:nvPicPr>
        <p:blipFill>
          <a:blip r:embed="rId2"/>
          <a:srcRect/>
          <a:stretch>
            <a:fillRect/>
          </a:stretch>
        </p:blipFill>
        <p:spPr>
          <a:xfrm>
            <a:off x="-33" y="341"/>
            <a:ext cx="12192000" cy="6858000"/>
          </a:xfrm>
          <a:prstGeom prst="rect">
            <a:avLst/>
          </a:prstGeom>
        </p:spPr>
      </p:pic>
      <p:sp>
        <p:nvSpPr>
          <p:cNvPr id="6" name="文本框 5"/>
          <p:cNvSpPr txBox="1"/>
          <p:nvPr userDrawn="1"/>
        </p:nvSpPr>
        <p:spPr>
          <a:xfrm>
            <a:off x="553086" y="3217474"/>
            <a:ext cx="11085831" cy="480131"/>
          </a:xfrm>
          <a:prstGeom prst="rect">
            <a:avLst/>
          </a:prstGeom>
          <a:noFill/>
        </p:spPr>
        <p:txBody>
          <a:bodyPr wrap="square" rtlCol="0">
            <a:spAutoFit/>
          </a:bodyPr>
          <a:lstStyle/>
          <a:p>
            <a:pPr marL="0" marR="0" lvl="0" indent="0" algn="ctr" defTabSz="1219170" rtl="0" eaLnBrk="1" fontAlgn="auto" latinLnBrk="0" hangingPunct="1">
              <a:lnSpc>
                <a:spcPct val="90000"/>
              </a:lnSpc>
              <a:spcBef>
                <a:spcPts val="0"/>
              </a:spcBef>
              <a:spcAft>
                <a:spcPts val="0"/>
              </a:spcAft>
              <a:buClrTx/>
              <a:buSzTx/>
              <a:buFontTx/>
              <a:buNone/>
              <a:tabLst/>
              <a:defRPr/>
            </a:pPr>
            <a:r>
              <a:rPr kumimoji="0" lang="zh-CN" altLang="en-US" sz="2800" b="0" i="0" u="none" strike="noStrike" kern="1200" cap="none" spc="0" normalizeH="0" baseline="0" noProof="0">
                <a:ln>
                  <a:noFill/>
                </a:ln>
                <a:solidFill>
                  <a:srgbClr val="FFFFFF"/>
                </a:solidFill>
                <a:effectLst/>
                <a:uLnTx/>
                <a:uFillTx/>
                <a:latin typeface="Arial"/>
                <a:ea typeface="微软雅黑"/>
                <a:cs typeface="Microsoft YaHei Regular" panose="020B0502040204020203" charset="-122"/>
                <a:sym typeface="+mn-ea"/>
              </a:rPr>
              <a:t>新东方官方网络课堂</a:t>
            </a:r>
            <a:endParaRPr kumimoji="0" lang="zh-CN" altLang="en-US" sz="2800" b="0" i="0" u="none" strike="noStrike" kern="1200" cap="none" spc="0" normalizeH="0" baseline="0" noProof="0">
              <a:ln>
                <a:noFill/>
              </a:ln>
              <a:solidFill>
                <a:srgbClr val="FFFFFF"/>
              </a:solidFill>
              <a:effectLst/>
              <a:uLnTx/>
              <a:uFillTx/>
              <a:latin typeface="Arial Regular" panose="020B0604020202020204" charset="0"/>
              <a:ea typeface="微软雅黑"/>
              <a:cs typeface="Microsoft YaHei Regular" panose="020B0502040204020203" charset="-122"/>
              <a:sym typeface="+mn-ea"/>
            </a:endParaRPr>
          </a:p>
        </p:txBody>
      </p:sp>
      <p:sp>
        <p:nvSpPr>
          <p:cNvPr id="8" name="文本框 7"/>
          <p:cNvSpPr txBox="1"/>
          <p:nvPr userDrawn="1"/>
        </p:nvSpPr>
        <p:spPr>
          <a:xfrm>
            <a:off x="468631" y="2198120"/>
            <a:ext cx="11254740" cy="854080"/>
          </a:xfrm>
          <a:prstGeom prst="rect">
            <a:avLst/>
          </a:prstGeom>
          <a:noFill/>
          <a:effectLst>
            <a:outerShdw dist="50800" dir="5400000" algn="t" rotWithShape="0">
              <a:srgbClr val="081D59">
                <a:alpha val="50000"/>
              </a:srgbClr>
            </a:outerShdw>
          </a:effectLst>
        </p:spPr>
        <p:txBody>
          <a:bodyPr wrap="square" rtlCol="0">
            <a:spAutoFit/>
          </a:bodyPr>
          <a:lstStyle/>
          <a:p>
            <a:pPr marL="0" marR="0" lvl="0" indent="0" algn="ctr" defTabSz="1219170" rtl="0" eaLnBrk="1" fontAlgn="auto" latinLnBrk="0" hangingPunct="1">
              <a:lnSpc>
                <a:spcPct val="90000"/>
              </a:lnSpc>
              <a:spcBef>
                <a:spcPts val="0"/>
              </a:spcBef>
              <a:spcAft>
                <a:spcPts val="0"/>
              </a:spcAft>
              <a:buClrTx/>
              <a:buSzTx/>
              <a:buFontTx/>
              <a:buNone/>
              <a:tabLst/>
              <a:defRPr/>
            </a:pPr>
            <a:r>
              <a:rPr kumimoji="0" lang="en-US" altLang="zh-CN" sz="5500" b="1" i="0" u="none" strike="noStrike" kern="1200" cap="none" spc="0" normalizeH="0" baseline="0" noProof="0">
                <a:ln>
                  <a:noFill/>
                </a:ln>
                <a:gradFill>
                  <a:gsLst>
                    <a:gs pos="0">
                      <a:srgbClr val="FEFEFE"/>
                    </a:gs>
                    <a:gs pos="100000">
                      <a:srgbClr val="C6EBFF"/>
                    </a:gs>
                  </a:gsLst>
                  <a:lin ang="5400000" scaled="0"/>
                </a:gradFill>
                <a:effectLst/>
                <a:uLnTx/>
                <a:uFillTx/>
                <a:latin typeface="Arial Black" panose="020B0A04020102020204" charset="0"/>
                <a:ea typeface="Microsoft YaHei Heavy" panose="020B0502040204020203" charset="-122"/>
                <a:cs typeface="Arial Black" panose="020B0A04020102020204" charset="0"/>
                <a:sym typeface="+mn-ea"/>
              </a:rPr>
              <a:t>THANKS</a:t>
            </a:r>
          </a:p>
        </p:txBody>
      </p:sp>
      <p:grpSp>
        <p:nvGrpSpPr>
          <p:cNvPr id="5" name="组合 4"/>
          <p:cNvGrpSpPr/>
          <p:nvPr userDrawn="1"/>
        </p:nvGrpSpPr>
        <p:grpSpPr>
          <a:xfrm>
            <a:off x="4350386" y="4359403"/>
            <a:ext cx="3491231" cy="505548"/>
            <a:chOff x="1109" y="6864"/>
            <a:chExt cx="5498" cy="796"/>
          </a:xfrm>
        </p:grpSpPr>
        <p:sp>
          <p:nvSpPr>
            <p:cNvPr id="17" name="圆角矩形 16"/>
            <p:cNvSpPr/>
            <p:nvPr userDrawn="1"/>
          </p:nvSpPr>
          <p:spPr>
            <a:xfrm>
              <a:off x="1109" y="6864"/>
              <a:ext cx="5499" cy="796"/>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nvGrpSpPr>
            <p:cNvPr id="2" name="组合 1"/>
            <p:cNvGrpSpPr/>
            <p:nvPr userDrawn="1"/>
          </p:nvGrpSpPr>
          <p:grpSpPr>
            <a:xfrm>
              <a:off x="1168" y="6925"/>
              <a:ext cx="1124" cy="680"/>
              <a:chOff x="1168" y="6925"/>
              <a:chExt cx="1124" cy="680"/>
            </a:xfrm>
          </p:grpSpPr>
          <p:sp>
            <p:nvSpPr>
              <p:cNvPr id="19" name="圆角矩形 18"/>
              <p:cNvSpPr/>
              <p:nvPr userDrawn="1"/>
            </p:nvSpPr>
            <p:spPr>
              <a:xfrm>
                <a:off x="1168" y="6925"/>
                <a:ext cx="1125" cy="680"/>
              </a:xfrm>
              <a:prstGeom prst="roundRect">
                <a:avLst>
                  <a:gd name="adj" fmla="val 50000"/>
                </a:avLst>
              </a:prstGeom>
              <a:gradFill>
                <a:gsLst>
                  <a:gs pos="0">
                    <a:srgbClr val="FD6582"/>
                  </a:gs>
                  <a:gs pos="100000">
                    <a:srgbClr val="F3080B"/>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3073" name="任意多边形 3072"/>
              <p:cNvSpPr/>
              <p:nvPr userDrawn="1"/>
            </p:nvSpPr>
            <p:spPr>
              <a:xfrm>
                <a:off x="1467" y="7051"/>
                <a:ext cx="530" cy="407"/>
              </a:xfrm>
              <a:custGeom>
                <a:avLst/>
                <a:gdLst/>
                <a:ahLst/>
                <a:cxnLst/>
                <a:rect l="0" t="0" r="0" b="0"/>
                <a:pathLst>
                  <a:path w="11157" h="8563">
                    <a:moveTo>
                      <a:pt x="10624" y="7000"/>
                    </a:moveTo>
                    <a:lnTo>
                      <a:pt x="10624" y="7000"/>
                    </a:lnTo>
                    <a:cubicBezTo>
                      <a:pt x="8031" y="5468"/>
                      <a:pt x="8031" y="5468"/>
                      <a:pt x="8031" y="5468"/>
                    </a:cubicBezTo>
                    <a:cubicBezTo>
                      <a:pt x="8624" y="3719"/>
                      <a:pt x="7905" y="1688"/>
                      <a:pt x="6249" y="719"/>
                    </a:cubicBezTo>
                    <a:cubicBezTo>
                      <a:pt x="5313" y="157"/>
                      <a:pt x="4219" y="0"/>
                      <a:pt x="3188" y="282"/>
                    </a:cubicBezTo>
                    <a:cubicBezTo>
                      <a:pt x="2125" y="563"/>
                      <a:pt x="1250" y="1219"/>
                      <a:pt x="719" y="2157"/>
                    </a:cubicBezTo>
                    <a:cubicBezTo>
                      <a:pt x="156" y="3063"/>
                      <a:pt x="0" y="4157"/>
                      <a:pt x="282" y="5218"/>
                    </a:cubicBezTo>
                    <a:cubicBezTo>
                      <a:pt x="563" y="6250"/>
                      <a:pt x="1219" y="7125"/>
                      <a:pt x="2157" y="7687"/>
                    </a:cubicBezTo>
                    <a:cubicBezTo>
                      <a:pt x="2782" y="8062"/>
                      <a:pt x="3500" y="8218"/>
                      <a:pt x="4188" y="8218"/>
                    </a:cubicBezTo>
                    <a:cubicBezTo>
                      <a:pt x="5313" y="8218"/>
                      <a:pt x="6406" y="7781"/>
                      <a:pt x="7187" y="6906"/>
                    </a:cubicBezTo>
                    <a:cubicBezTo>
                      <a:pt x="9781" y="8437"/>
                      <a:pt x="9781" y="8437"/>
                      <a:pt x="9781" y="8437"/>
                    </a:cubicBezTo>
                    <a:cubicBezTo>
                      <a:pt x="9905" y="8531"/>
                      <a:pt x="10062" y="8562"/>
                      <a:pt x="10187" y="8562"/>
                    </a:cubicBezTo>
                    <a:cubicBezTo>
                      <a:pt x="10468" y="8562"/>
                      <a:pt x="10749" y="8406"/>
                      <a:pt x="10906" y="8156"/>
                    </a:cubicBezTo>
                    <a:cubicBezTo>
                      <a:pt x="11156" y="7750"/>
                      <a:pt x="10999" y="7250"/>
                      <a:pt x="10624" y="7000"/>
                    </a:cubicBezTo>
                    <a:close/>
                    <a:moveTo>
                      <a:pt x="4188" y="6812"/>
                    </a:moveTo>
                    <a:lnTo>
                      <a:pt x="4188" y="6812"/>
                    </a:lnTo>
                    <a:cubicBezTo>
                      <a:pt x="3750" y="6812"/>
                      <a:pt x="3282" y="6687"/>
                      <a:pt x="2875" y="6437"/>
                    </a:cubicBezTo>
                    <a:cubicBezTo>
                      <a:pt x="2250" y="6093"/>
                      <a:pt x="1844" y="5531"/>
                      <a:pt x="1657" y="4843"/>
                    </a:cubicBezTo>
                    <a:cubicBezTo>
                      <a:pt x="1469" y="4188"/>
                      <a:pt x="1594" y="3469"/>
                      <a:pt x="1938" y="2876"/>
                    </a:cubicBezTo>
                    <a:cubicBezTo>
                      <a:pt x="2282" y="2251"/>
                      <a:pt x="2844" y="1844"/>
                      <a:pt x="3531" y="1657"/>
                    </a:cubicBezTo>
                    <a:cubicBezTo>
                      <a:pt x="3750" y="1594"/>
                      <a:pt x="3969" y="1563"/>
                      <a:pt x="4188" y="1563"/>
                    </a:cubicBezTo>
                    <a:cubicBezTo>
                      <a:pt x="4657" y="1563"/>
                      <a:pt x="5125" y="1688"/>
                      <a:pt x="5532" y="1938"/>
                    </a:cubicBezTo>
                    <a:cubicBezTo>
                      <a:pt x="6781" y="2657"/>
                      <a:pt x="7187" y="4282"/>
                      <a:pt x="6437" y="5531"/>
                    </a:cubicBezTo>
                    <a:cubicBezTo>
                      <a:pt x="5968" y="6343"/>
                      <a:pt x="5094" y="6812"/>
                      <a:pt x="4188" y="6812"/>
                    </a:cubicBezTo>
                    <a:close/>
                  </a:path>
                </a:pathLst>
              </a:custGeom>
              <a:solidFill>
                <a:srgbClr val="FFFFFF"/>
              </a:solidFill>
              <a:ln w="9525">
                <a:noFill/>
              </a:ln>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grpSp>
        <p:sp>
          <p:nvSpPr>
            <p:cNvPr id="9" name="文本框 8"/>
            <p:cNvSpPr txBox="1"/>
            <p:nvPr userDrawn="1"/>
          </p:nvSpPr>
          <p:spPr>
            <a:xfrm>
              <a:off x="2307" y="6864"/>
              <a:ext cx="4169" cy="796"/>
            </a:xfrm>
            <a:prstGeom prst="rect">
              <a:avLst/>
            </a:prstGeom>
            <a:noFill/>
          </p:spPr>
          <p:txBody>
            <a:bodyPr wrap="square" rtlCol="0" anchor="ctr" anchorCtr="0">
              <a:norm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altLang="zh-CN" sz="2100" b="0" i="0" u="none" strike="noStrike" kern="1200" cap="none" spc="0" normalizeH="0" baseline="0" noProof="0">
                  <a:ln>
                    <a:noFill/>
                  </a:ln>
                  <a:solidFill>
                    <a:srgbClr val="0B2885"/>
                  </a:solidFill>
                  <a:effectLst/>
                  <a:uLnTx/>
                  <a:uFillTx/>
                  <a:latin typeface="Arial Regular" panose="020B0604020202020204" charset="0"/>
                  <a:ea typeface="微软雅黑" panose="020B0502040204020203" charset="-122"/>
                  <a:cs typeface="Arial Regular" panose="020B0604020202020204" charset="0"/>
                </a:rPr>
                <a:t>liuxue.koolearn.com</a:t>
              </a:r>
            </a:p>
          </p:txBody>
        </p:sp>
      </p:grpSp>
    </p:spTree>
    <p:extLst>
      <p:ext uri="{BB962C8B-B14F-4D97-AF65-F5344CB8AC3E}">
        <p14:creationId xmlns:p14="http://schemas.microsoft.com/office/powerpoint/2010/main" val="1302042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8200" y="1386840"/>
            <a:ext cx="10515600" cy="539750"/>
          </a:xfrm>
        </p:spPr>
        <p:txBody>
          <a:bodyPr/>
          <a:lstStyle>
            <a:lvl1pPr>
              <a:defRPr sz="3200" b="1">
                <a:latin typeface="+mj-lt"/>
              </a:defRPr>
            </a:lvl1pPr>
          </a:lstStyle>
          <a:p>
            <a:r>
              <a:rPr lang="zh-CN" altLang="en-US" dirty="0"/>
              <a:t>单击此处添加标题</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2F288E0-7875-42C4-84C8-98DBBD3BF4D2}" type="datetimeFigureOut">
              <a:rPr kumimoji="0" lang="zh-CN" altLang="en-US" sz="1200" b="0" i="0" u="none" strike="noStrike" kern="1200" cap="none" spc="0" normalizeH="0" baseline="0" noProof="0" smtClean="0">
                <a:ln>
                  <a:noFill/>
                </a:ln>
                <a:solidFill>
                  <a:prstClr val="black">
                    <a:tint val="75000"/>
                  </a:prstClr>
                </a:solidFill>
                <a:effectLst/>
                <a:uLnTx/>
                <a:uFillTx/>
                <a:latin typeface="Arial" panose="020B0604020202020204"/>
                <a:ea typeface="微软雅黑" panose="020B0503020204020204" charset="-122"/>
                <a:cs typeface="+mn-cs"/>
              </a:rPr>
              <a:t>2022.11.03.Thursday</a:t>
            </a:fld>
            <a:endParaRPr kumimoji="0" lang="zh-CN" altLang="en-US" sz="1200" b="0" i="0" u="none" strike="noStrike" kern="1200" cap="none" spc="0" normalizeH="0" baseline="0" noProof="0">
              <a:ln>
                <a:noFill/>
              </a:ln>
              <a:solidFill>
                <a:prstClr val="black">
                  <a:tint val="75000"/>
                </a:prstClr>
              </a:solidFill>
              <a:effectLst/>
              <a:uLnTx/>
              <a:uFillTx/>
              <a:latin typeface="Arial" panose="020B0604020202020204"/>
              <a:ea typeface="微软雅黑" panose="020B0503020204020204"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Arial" panose="020B0604020202020204"/>
              <a:ea typeface="微软雅黑" panose="020B0503020204020204"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7D9BB5D0-35E4-459D-AEF3-FE4D7C45CC19}" type="slidenum">
              <a:rPr kumimoji="0" lang="zh-CN" altLang="en-US" sz="1200" b="0" i="0" u="none" strike="noStrike" kern="1200" cap="none" spc="0" normalizeH="0" baseline="0" noProof="0" smtClean="0">
                <a:ln>
                  <a:noFill/>
                </a:ln>
                <a:solidFill>
                  <a:prstClr val="black">
                    <a:tint val="75000"/>
                  </a:prstClr>
                </a:solidFill>
                <a:effectLst/>
                <a:uLnTx/>
                <a:uFillTx/>
                <a:latin typeface="Arial" panose="020B0604020202020204"/>
                <a:ea typeface="微软雅黑" panose="020B0503020204020204"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Arial" panose="020B0604020202020204"/>
              <a:ea typeface="微软雅黑" panose="020B0503020204020204" charset="-122"/>
              <a:cs typeface="+mn-cs"/>
            </a:endParaRPr>
          </a:p>
        </p:txBody>
      </p:sp>
      <p:sp>
        <p:nvSpPr>
          <p:cNvPr id="10" name="内容占位符 9"/>
          <p:cNvSpPr>
            <a:spLocks noGrp="1"/>
          </p:cNvSpPr>
          <p:nvPr>
            <p:ph sz="half" idx="1" hasCustomPrompt="1"/>
          </p:nvPr>
        </p:nvSpPr>
        <p:spPr>
          <a:xfrm>
            <a:off x="838200" y="2272665"/>
            <a:ext cx="10515600" cy="3897630"/>
          </a:xfrm>
        </p:spPr>
        <p:txBody>
          <a:bodyPr/>
          <a:lstStyle>
            <a:lvl1pPr>
              <a:defRPr sz="2400">
                <a:latin typeface="+mn-lt"/>
              </a:defRPr>
            </a:lvl1pPr>
            <a:lvl2pPr>
              <a:defRPr sz="2000"/>
            </a:lvl2pPr>
          </a:lstStyle>
          <a:p>
            <a:pPr lvl="0"/>
            <a:r>
              <a:rPr lang="zh-CN" altLang="en-US" dirty="0"/>
              <a:t>单击此处添加文本</a:t>
            </a:r>
          </a:p>
        </p:txBody>
      </p:sp>
    </p:spTree>
    <p:extLst>
      <p:ext uri="{BB962C8B-B14F-4D97-AF65-F5344CB8AC3E}">
        <p14:creationId xmlns:p14="http://schemas.microsoft.com/office/powerpoint/2010/main" val="2093757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图片 9" descr="/Users/eel/Documents/未命名文件夹/雅思/雅思直播内页.png雅思直播内页"/>
          <p:cNvPicPr>
            <a:picLocks noChangeAspect="1"/>
          </p:cNvPicPr>
          <p:nvPr userDrawn="1"/>
        </p:nvPicPr>
        <p:blipFill>
          <a:blip r:embed="rId12"/>
          <a:srcRect/>
          <a:stretch>
            <a:fillRect/>
          </a:stretch>
        </p:blipFill>
        <p:spPr>
          <a:xfrm>
            <a:off x="-33" y="341"/>
            <a:ext cx="12192000" cy="6858000"/>
          </a:xfrm>
          <a:prstGeom prst="rect">
            <a:avLst/>
          </a:prstGeom>
        </p:spPr>
      </p:pic>
      <p:sp>
        <p:nvSpPr>
          <p:cNvPr id="2" name="文本框 1"/>
          <p:cNvSpPr txBox="1"/>
          <p:nvPr userDrawn="1"/>
        </p:nvSpPr>
        <p:spPr>
          <a:xfrm>
            <a:off x="1355302" y="137187"/>
            <a:ext cx="492443" cy="276999"/>
          </a:xfrm>
          <a:prstGeom prst="rect">
            <a:avLst/>
          </a:prstGeom>
          <a:noFill/>
        </p:spPr>
        <p:txBody>
          <a:bodyPr wrap="none" rtlCol="0">
            <a:sp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zh-CN" altLang="en-US" sz="1200" b="1" i="0" u="none" strike="noStrike" kern="1200" cap="none" spc="0" normalizeH="0" baseline="0" noProof="0">
                <a:ln>
                  <a:noFill/>
                </a:ln>
                <a:solidFill>
                  <a:prstClr val="white"/>
                </a:solidFill>
                <a:effectLst/>
                <a:uLnTx/>
                <a:uFillTx/>
                <a:latin typeface="Arial Black" panose="020B0A04020102020204" charset="0"/>
                <a:ea typeface="Microsoft YaHei Bold" panose="020B0502040204020203" charset="-122"/>
                <a:cs typeface="Arial Regular" panose="020B0604020202020204" charset="0"/>
              </a:rPr>
              <a:t>雅思</a:t>
            </a:r>
          </a:p>
        </p:txBody>
      </p:sp>
    </p:spTree>
    <p:extLst>
      <p:ext uri="{BB962C8B-B14F-4D97-AF65-F5344CB8AC3E}">
        <p14:creationId xmlns:p14="http://schemas.microsoft.com/office/powerpoint/2010/main" val="1178370964"/>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Lst>
  <p:txStyles>
    <p:titleStyle>
      <a:lvl1pPr algn="l" defTabSz="914377" rtl="0" eaLnBrk="1" latinLnBrk="0" hangingPunct="1">
        <a:lnSpc>
          <a:spcPct val="90000"/>
        </a:lnSpc>
        <a:spcBef>
          <a:spcPct val="0"/>
        </a:spcBef>
        <a:buNone/>
        <a:defRPr sz="3200" kern="1200">
          <a:solidFill>
            <a:schemeClr val="tx1"/>
          </a:solidFill>
          <a:latin typeface="微软雅黑" panose="020B0502040204020203" charset="-122"/>
          <a:ea typeface="微软雅黑" panose="020B0502040204020203" charset="-122"/>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000" kern="1200">
          <a:solidFill>
            <a:schemeClr val="tx1"/>
          </a:solidFill>
          <a:latin typeface="微软雅黑" panose="020B0502040204020203" charset="-122"/>
          <a:ea typeface="微软雅黑" panose="020B0502040204020203" charset="-122"/>
          <a:cs typeface="+mn-cs"/>
        </a:defRPr>
      </a:lvl1pPr>
      <a:lvl2pPr marL="457189" indent="0" algn="l" defTabSz="914377"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538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572"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761"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9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978" algn="l" defTabSz="914377" rtl="0" eaLnBrk="1" latinLnBrk="0" hangingPunct="1">
        <a:defRPr sz="1800" kern="1200">
          <a:solidFill>
            <a:schemeClr val="tx1"/>
          </a:solidFill>
          <a:latin typeface="+mn-lt"/>
          <a:ea typeface="+mn-ea"/>
          <a:cs typeface="+mn-cs"/>
        </a:defRPr>
      </a:lvl7pPr>
      <a:lvl8pPr marL="3201167" algn="l" defTabSz="914377" rtl="0" eaLnBrk="1" latinLnBrk="0" hangingPunct="1">
        <a:defRPr sz="1800" kern="1200">
          <a:solidFill>
            <a:schemeClr val="tx1"/>
          </a:solidFill>
          <a:latin typeface="+mn-lt"/>
          <a:ea typeface="+mn-ea"/>
          <a:cs typeface="+mn-cs"/>
        </a:defRPr>
      </a:lvl8pPr>
      <a:lvl9pPr marL="3658355"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sym typeface="+mn-ea"/>
              </a:rPr>
              <a:t>雅思无忧直播课程</a:t>
            </a:r>
            <a:r>
              <a:rPr lang="en-US" altLang="zh-CN" dirty="0">
                <a:sym typeface="+mn-ea"/>
              </a:rPr>
              <a:t>-</a:t>
            </a:r>
            <a:r>
              <a:rPr lang="zh-CN" altLang="en-US" dirty="0">
                <a:sym typeface="+mn-ea"/>
              </a:rPr>
              <a:t>阅读</a:t>
            </a:r>
            <a:endParaRPr lang="en-US" altLang="zh-CN" dirty="0"/>
          </a:p>
        </p:txBody>
      </p:sp>
      <p:sp>
        <p:nvSpPr>
          <p:cNvPr id="4" name="副标题 3">
            <a:extLst>
              <a:ext uri="{FF2B5EF4-FFF2-40B4-BE49-F238E27FC236}">
                <a16:creationId xmlns:a16="http://schemas.microsoft.com/office/drawing/2014/main" id="{E818550B-C2D4-2744-8923-662A3C7B1A61}"/>
              </a:ext>
            </a:extLst>
          </p:cNvPr>
          <p:cNvSpPr>
            <a:spLocks noGrp="1"/>
          </p:cNvSpPr>
          <p:nvPr>
            <p:ph type="subTitle" idx="1"/>
          </p:nvPr>
        </p:nvSpPr>
        <p:spPr/>
        <p:txBody>
          <a:bodyPr/>
          <a:lstStyle/>
          <a:p>
            <a:r>
              <a:rPr lang="zh-CN" altLang="en-US" dirty="0"/>
              <a:t>精讲精练第一节</a:t>
            </a:r>
          </a:p>
        </p:txBody>
      </p:sp>
      <p:sp>
        <p:nvSpPr>
          <p:cNvPr id="3" name="文本占位符 2"/>
          <p:cNvSpPr>
            <a:spLocks noGrp="1"/>
          </p:cNvSpPr>
          <p:nvPr>
            <p:ph type="body" sz="quarter" idx="3"/>
          </p:nvPr>
        </p:nvSpPr>
        <p:spPr/>
        <p:txBody>
          <a:bodyPr>
            <a:normAutofit fontScale="70000" lnSpcReduction="20000"/>
          </a:bodyPr>
          <a:lstStyle/>
          <a:p>
            <a:r>
              <a:rPr lang="zh-CN" altLang="en-US" dirty="0"/>
              <a:t>主讲老师：朱峰</a:t>
            </a:r>
            <a:endParaRPr lang="en-US" altLang="zh-CN" dirty="0"/>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4887" y="1031009"/>
            <a:ext cx="9404723" cy="926148"/>
          </a:xfrm>
        </p:spPr>
        <p:txBody>
          <a:bodyPr/>
          <a:lstStyle/>
          <a:p>
            <a:r>
              <a:rPr lang="zh-CN" altLang="en-US" dirty="0"/>
              <a:t>定句的小</a:t>
            </a:r>
            <a:r>
              <a:rPr lang="en-US" altLang="zh-CN" dirty="0"/>
              <a:t>tip</a:t>
            </a:r>
            <a:endParaRPr lang="zh-CN" altLang="en-US" dirty="0"/>
          </a:p>
        </p:txBody>
      </p:sp>
      <p:sp>
        <p:nvSpPr>
          <p:cNvPr id="3" name="内容占位符 2"/>
          <p:cNvSpPr>
            <a:spLocks noGrp="1"/>
          </p:cNvSpPr>
          <p:nvPr>
            <p:ph sz="half" idx="1"/>
          </p:nvPr>
        </p:nvSpPr>
        <p:spPr>
          <a:xfrm>
            <a:off x="537707" y="2032985"/>
            <a:ext cx="11926957" cy="4195481"/>
          </a:xfrm>
        </p:spPr>
        <p:txBody>
          <a:bodyPr/>
          <a:lstStyle/>
          <a:p>
            <a:pPr marL="0" indent="0">
              <a:buNone/>
            </a:pPr>
            <a:r>
              <a:rPr lang="zh-CN" altLang="en-US"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 注意隐蔽的提示点</a:t>
            </a: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r>
              <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Called=known as=referred to as=termed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内容占位符 4"/>
          <p:cNvGraphicFramePr>
            <a:graphicFrameLocks noGrp="1"/>
          </p:cNvGraphicFramePr>
          <p:nvPr>
            <p:ph sz="half" idx="1"/>
          </p:nvPr>
        </p:nvGraphicFramePr>
        <p:xfrm>
          <a:off x="675861" y="1219198"/>
          <a:ext cx="10760765" cy="5035827"/>
        </p:xfrm>
        <a:graphic>
          <a:graphicData uri="http://schemas.openxmlformats.org/drawingml/2006/table">
            <a:tbl>
              <a:tblPr>
                <a:tableStyleId>{7DF18680-E054-41AD-8BC1-D1AEF772440D}</a:tableStyleId>
              </a:tblPr>
              <a:tblGrid>
                <a:gridCol w="4898050">
                  <a:extLst>
                    <a:ext uri="{9D8B030D-6E8A-4147-A177-3AD203B41FA5}">
                      <a16:colId xmlns:a16="http://schemas.microsoft.com/office/drawing/2014/main" val="20000"/>
                    </a:ext>
                  </a:extLst>
                </a:gridCol>
                <a:gridCol w="5862715">
                  <a:extLst>
                    <a:ext uri="{9D8B030D-6E8A-4147-A177-3AD203B41FA5}">
                      <a16:colId xmlns:a16="http://schemas.microsoft.com/office/drawing/2014/main" val="20001"/>
                    </a:ext>
                  </a:extLst>
                </a:gridCol>
              </a:tblGrid>
              <a:tr h="629478">
                <a:tc>
                  <a:txBody>
                    <a:bodyPr/>
                    <a:lstStyle/>
                    <a:p>
                      <a:pPr algn="ctr">
                        <a:spcAft>
                          <a:spcPts val="0"/>
                        </a:spcAft>
                      </a:pPr>
                      <a:r>
                        <a:rPr lang="en-US" sz="2400" kern="0" dirty="0">
                          <a:effectLst/>
                        </a:rPr>
                        <a:t>Test</a:t>
                      </a:r>
                      <a:endParaRPr lang="en-US" sz="2400" kern="0" dirty="0">
                        <a:effectLst/>
                        <a:latin typeface="Times New Roman" panose="02020603050405020304" pitchFamily="18" charset="0"/>
                        <a:ea typeface="MS Gothic" panose="020B0609070205080204" pitchFamily="49" charset="-128"/>
                        <a:cs typeface="MS Gothic" panose="020B0609070205080204" pitchFamily="49" charset="-128"/>
                      </a:endParaRPr>
                    </a:p>
                  </a:txBody>
                  <a:tcPr marL="0" marR="0" marT="0" marB="0" anchor="ctr"/>
                </a:tc>
                <a:tc>
                  <a:txBody>
                    <a:bodyPr/>
                    <a:lstStyle/>
                    <a:p>
                      <a:pPr algn="ctr">
                        <a:spcAft>
                          <a:spcPts val="0"/>
                        </a:spcAft>
                      </a:pPr>
                      <a:r>
                        <a:rPr lang="en-US" sz="2400" kern="0" dirty="0">
                          <a:effectLst/>
                        </a:rPr>
                        <a:t>Findings</a:t>
                      </a:r>
                      <a:endParaRPr lang="en-US" sz="2400" kern="0" dirty="0">
                        <a:effectLst/>
                        <a:latin typeface="Times New Roman" panose="02020603050405020304" pitchFamily="18" charset="0"/>
                        <a:ea typeface="MS Gothic" panose="020B0609070205080204" pitchFamily="49" charset="-128"/>
                        <a:cs typeface="MS Gothic" panose="020B0609070205080204" pitchFamily="49" charset="-128"/>
                      </a:endParaRPr>
                    </a:p>
                  </a:txBody>
                  <a:tcPr marL="0" marR="0" marT="0" marB="0" anchor="ctr"/>
                </a:tc>
                <a:extLst>
                  <a:ext uri="{0D108BD9-81ED-4DB2-BD59-A6C34878D82A}">
                    <a16:rowId xmlns:a16="http://schemas.microsoft.com/office/drawing/2014/main" val="10000"/>
                  </a:ext>
                </a:extLst>
              </a:tr>
              <a:tr h="1888435">
                <a:tc>
                  <a:txBody>
                    <a:bodyPr/>
                    <a:lstStyle/>
                    <a:p>
                      <a:pPr algn="l">
                        <a:spcAft>
                          <a:spcPts val="0"/>
                        </a:spcAft>
                      </a:pPr>
                      <a:r>
                        <a:rPr lang="en-US" sz="2400" kern="0" dirty="0">
                          <a:effectLst/>
                        </a:rPr>
                        <a:t>Observing the 27 ......... of Russian-</a:t>
                      </a:r>
                      <a:endParaRPr lang="zh-CN" sz="2400" kern="100" dirty="0">
                        <a:effectLst/>
                      </a:endParaRPr>
                    </a:p>
                    <a:p>
                      <a:pPr algn="l">
                        <a:spcAft>
                          <a:spcPts val="0"/>
                        </a:spcAft>
                      </a:pPr>
                      <a:r>
                        <a:rPr lang="en-US" sz="2400" kern="0" dirty="0">
                          <a:effectLst/>
                        </a:rPr>
                        <a:t>English bilingual people when asked to select certain objects</a:t>
                      </a:r>
                      <a:endParaRPr lang="en-US" sz="2400" kern="0" dirty="0">
                        <a:solidFill>
                          <a:schemeClr val="bg1"/>
                        </a:solidFill>
                        <a:effectLst/>
                        <a:latin typeface="Times New Roman" panose="02020603050405020304" pitchFamily="18" charset="0"/>
                        <a:ea typeface="MS Gothic" panose="020B0609070205080204" pitchFamily="49" charset="-128"/>
                        <a:cs typeface="MS Gothic" panose="020B0609070205080204" pitchFamily="49" charset="-128"/>
                      </a:endParaRPr>
                    </a:p>
                  </a:txBody>
                  <a:tcPr marL="0" marR="0" marT="0" marB="0" anchor="ctr"/>
                </a:tc>
                <a:tc>
                  <a:txBody>
                    <a:bodyPr/>
                    <a:lstStyle/>
                    <a:p>
                      <a:pPr algn="l">
                        <a:spcAft>
                          <a:spcPts val="0"/>
                        </a:spcAft>
                      </a:pPr>
                      <a:r>
                        <a:rPr lang="en-US" sz="2400" kern="0" dirty="0">
                          <a:effectLst/>
                        </a:rPr>
                        <a:t>Bilingual people engage both languages simultaneously: a mechanism known as 28 ...........</a:t>
                      </a:r>
                      <a:endParaRPr lang="en-US" sz="2400" kern="0" dirty="0">
                        <a:solidFill>
                          <a:schemeClr val="bg1"/>
                        </a:solidFill>
                        <a:effectLst/>
                        <a:latin typeface="Times New Roman" panose="02020603050405020304" pitchFamily="18" charset="0"/>
                        <a:ea typeface="MS Gothic" panose="020B0609070205080204" pitchFamily="49" charset="-128"/>
                        <a:cs typeface="MS Gothic" panose="020B0609070205080204" pitchFamily="49" charset="-128"/>
                      </a:endParaRPr>
                    </a:p>
                  </a:txBody>
                  <a:tcPr marL="0" marR="0" marT="0" marB="0" anchor="ctr"/>
                </a:tc>
                <a:extLst>
                  <a:ext uri="{0D108BD9-81ED-4DB2-BD59-A6C34878D82A}">
                    <a16:rowId xmlns:a16="http://schemas.microsoft.com/office/drawing/2014/main" val="10001"/>
                  </a:ext>
                </a:extLst>
              </a:tr>
              <a:tr h="1258957">
                <a:tc>
                  <a:txBody>
                    <a:bodyPr/>
                    <a:lstStyle/>
                    <a:p>
                      <a:pPr algn="l">
                        <a:spcAft>
                          <a:spcPts val="0"/>
                        </a:spcAft>
                      </a:pPr>
                      <a:r>
                        <a:rPr lang="en-US" sz="2400" kern="0" dirty="0">
                          <a:effectLst/>
                        </a:rPr>
                        <a:t>A test called the 29 ........, focusing </a:t>
                      </a:r>
                      <a:endParaRPr lang="zh-CN" sz="2400" kern="100" dirty="0">
                        <a:effectLst/>
                      </a:endParaRPr>
                    </a:p>
                    <a:p>
                      <a:pPr algn="l">
                        <a:spcAft>
                          <a:spcPts val="0"/>
                        </a:spcAft>
                      </a:pPr>
                      <a:r>
                        <a:rPr lang="en-US" sz="2400" kern="0" dirty="0">
                          <a:effectLst/>
                        </a:rPr>
                        <a:t>on naming </a:t>
                      </a:r>
                      <a:r>
                        <a:rPr lang="en-US" sz="2400" kern="0" dirty="0" err="1">
                          <a:effectLst/>
                        </a:rPr>
                        <a:t>colours</a:t>
                      </a:r>
                      <a:endParaRPr lang="en-US" sz="2400" kern="0" dirty="0" err="1">
                        <a:solidFill>
                          <a:schemeClr val="bg1"/>
                        </a:solidFill>
                        <a:effectLst/>
                        <a:latin typeface="Times New Roman" panose="02020603050405020304" pitchFamily="18" charset="0"/>
                        <a:ea typeface="MS Gothic" panose="020B0609070205080204" pitchFamily="49" charset="-128"/>
                        <a:cs typeface="MS Gothic" panose="020B0609070205080204" pitchFamily="49" charset="-128"/>
                      </a:endParaRPr>
                    </a:p>
                  </a:txBody>
                  <a:tcPr marL="0" marR="0" marT="0" marB="0" anchor="ctr"/>
                </a:tc>
                <a:tc>
                  <a:txBody>
                    <a:bodyPr/>
                    <a:lstStyle/>
                    <a:p>
                      <a:pPr algn="l">
                        <a:spcAft>
                          <a:spcPts val="0"/>
                        </a:spcAft>
                      </a:pPr>
                      <a:r>
                        <a:rPr lang="en-US" sz="2400" kern="0" dirty="0">
                          <a:effectLst/>
                        </a:rPr>
                        <a:t>Bilingual people are more able to handle tasks involving a skill called 30 ..........</a:t>
                      </a:r>
                      <a:endParaRPr lang="en-US" sz="2400" kern="0" dirty="0">
                        <a:solidFill>
                          <a:schemeClr val="bg1"/>
                        </a:solidFill>
                        <a:effectLst/>
                        <a:latin typeface="Times New Roman" panose="02020603050405020304" pitchFamily="18" charset="0"/>
                        <a:ea typeface="MS Gothic" panose="020B0609070205080204" pitchFamily="49" charset="-128"/>
                        <a:cs typeface="MS Gothic" panose="020B0609070205080204" pitchFamily="49" charset="-128"/>
                      </a:endParaRPr>
                    </a:p>
                  </a:txBody>
                  <a:tcPr marL="0" marR="0" marT="0" marB="0" anchor="ctr"/>
                </a:tc>
                <a:extLst>
                  <a:ext uri="{0D108BD9-81ED-4DB2-BD59-A6C34878D82A}">
                    <a16:rowId xmlns:a16="http://schemas.microsoft.com/office/drawing/2014/main" val="10002"/>
                  </a:ext>
                </a:extLst>
              </a:tr>
              <a:tr h="1258957">
                <a:tc>
                  <a:txBody>
                    <a:bodyPr/>
                    <a:lstStyle/>
                    <a:p>
                      <a:pPr algn="l">
                        <a:spcAft>
                          <a:spcPts val="0"/>
                        </a:spcAft>
                      </a:pPr>
                      <a:r>
                        <a:rPr lang="en-US" sz="2400" kern="0">
                          <a:effectLst/>
                        </a:rPr>
                        <a:t>A test involving switching between tasks</a:t>
                      </a:r>
                      <a:endParaRPr lang="en-US" sz="2400" kern="0">
                        <a:solidFill>
                          <a:schemeClr val="bg1"/>
                        </a:solidFill>
                        <a:effectLst/>
                        <a:latin typeface="Times New Roman" panose="02020603050405020304" pitchFamily="18" charset="0"/>
                        <a:ea typeface="MS Gothic" panose="020B0609070205080204" pitchFamily="49" charset="-128"/>
                        <a:cs typeface="MS Gothic" panose="020B0609070205080204" pitchFamily="49" charset="-128"/>
                      </a:endParaRPr>
                    </a:p>
                  </a:txBody>
                  <a:tcPr marL="0" marR="0" marT="0" marB="0" anchor="ctr"/>
                </a:tc>
                <a:tc>
                  <a:txBody>
                    <a:bodyPr/>
                    <a:lstStyle/>
                    <a:p>
                      <a:pPr algn="l">
                        <a:spcAft>
                          <a:spcPts val="0"/>
                        </a:spcAft>
                      </a:pPr>
                      <a:r>
                        <a:rPr lang="en-US" sz="2400" kern="0" dirty="0">
                          <a:effectLst/>
                        </a:rPr>
                        <a:t>When changing strategies, bilingual people have superior 31 ...........</a:t>
                      </a:r>
                      <a:endParaRPr lang="en-US" sz="2400" kern="0" dirty="0">
                        <a:solidFill>
                          <a:schemeClr val="bg1"/>
                        </a:solidFill>
                        <a:effectLst/>
                        <a:latin typeface="Times New Roman" panose="02020603050405020304" pitchFamily="18" charset="0"/>
                        <a:ea typeface="MS Gothic" panose="020B0609070205080204" pitchFamily="49" charset="-128"/>
                        <a:cs typeface="MS Gothic" panose="020B0609070205080204" pitchFamily="49" charset="-128"/>
                      </a:endParaRPr>
                    </a:p>
                  </a:txBody>
                  <a:tcPr marL="0" marR="0" marT="0" marB="0" anchor="ctr"/>
                </a:tc>
                <a:extLst>
                  <a:ext uri="{0D108BD9-81ED-4DB2-BD59-A6C34878D82A}">
                    <a16:rowId xmlns:a16="http://schemas.microsoft.com/office/drawing/2014/main" val="10003"/>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i="1" dirty="0"/>
              <a:t> </a:t>
            </a:r>
            <a:endParaRPr lang="zh-CN" altLang="en-US" i="1" dirty="0"/>
          </a:p>
        </p:txBody>
      </p:sp>
      <p:sp>
        <p:nvSpPr>
          <p:cNvPr id="3" name="内容占位符 2"/>
          <p:cNvSpPr>
            <a:spLocks noGrp="1"/>
          </p:cNvSpPr>
          <p:nvPr>
            <p:ph sz="half" idx="1"/>
          </p:nvPr>
        </p:nvSpPr>
        <p:spPr>
          <a:xfrm>
            <a:off x="331304" y="1138519"/>
            <a:ext cx="11436625" cy="4016578"/>
          </a:xfrm>
        </p:spPr>
        <p:txBody>
          <a:bodyPr/>
          <a:lstStyle/>
          <a:p>
            <a:pPr algn="just"/>
            <a:r>
              <a:rPr lang="en-US" altLang="zh-CN" sz="2400" dirty="0"/>
              <a:t>B  Research shows that when a bilingual person uses one language, the other is active at the same time. When we hear a word, we don't hear the entire word all at once: the sounds arrive in sequential order. Long before the word is finished, the brain's language system begins to guess what that word might be. If you hear 'can', you will likely activate words like 'candy' and 'candle' as well, at least during the earlier stages of word recognition. For bilingual people, this activation is not limited to a single language; auditory input activates corresponding words regardless of the language to which they belong. Some of the most compelling evidence for this phenomenon, </a:t>
            </a:r>
            <a:r>
              <a:rPr lang="en-US" altLang="zh-CN" sz="2400" dirty="0">
                <a:solidFill>
                  <a:srgbClr val="FF0000"/>
                </a:solidFill>
              </a:rPr>
              <a:t>called 'language co-activation', </a:t>
            </a:r>
            <a:r>
              <a:rPr lang="en-US" altLang="zh-CN" sz="2400" dirty="0"/>
              <a:t>comes from studying eye movements. A Russian-English bilingual asked to 'pick up a marker' from a set of objects would look more at a stamp than someone who doesn't know Russian, because the Russian word for </a:t>
            </a:r>
            <a:r>
              <a:rPr lang="en-US" altLang="zh-CN" sz="2400" dirty="0">
                <a:solidFill>
                  <a:srgbClr val="FF0000"/>
                </a:solidFill>
              </a:rPr>
              <a:t>'stamp', </a:t>
            </a:r>
            <a:r>
              <a:rPr lang="en-US" altLang="zh-CN" sz="2400" dirty="0" err="1"/>
              <a:t>marka</a:t>
            </a:r>
            <a:r>
              <a:rPr lang="en-US" altLang="zh-CN" sz="2400" dirty="0"/>
              <a:t>, sounds like the English word he or she heard, </a:t>
            </a:r>
            <a:r>
              <a:rPr lang="en-US" altLang="zh-CN" sz="2400" dirty="0">
                <a:solidFill>
                  <a:srgbClr val="FF0000"/>
                </a:solidFill>
              </a:rPr>
              <a:t>'marker'</a:t>
            </a:r>
            <a:r>
              <a:rPr lang="en-US" altLang="zh-CN" sz="2400" dirty="0"/>
              <a:t>. In cases like this, language co-activation occurs because what the listener hears could map onto words in either language.</a:t>
            </a:r>
            <a:endParaRPr lang="zh-CN" altLang="zh-CN" sz="2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a:xfrm>
            <a:off x="331304" y="1138519"/>
            <a:ext cx="11436625" cy="4016578"/>
          </a:xfrm>
        </p:spPr>
        <p:txBody>
          <a:bodyPr/>
          <a:lstStyle/>
          <a:p>
            <a:pPr algn="just"/>
            <a:r>
              <a:rPr lang="en-US" altLang="zh-CN" sz="2000" dirty="0"/>
              <a:t>C  Having to deal with this persistent linguistic competition can result in difficulties, however. For instance, knowing more than one language can cause speakers to name pictures more slowly, and can increase 'tip-of-the-tongue states', when you can almost, but not quite, bring a word to mind. As a result, the constant juggling of two languages creates a need to control how much a person accesses a language at any given time. For this reason, bilingual people often perform better on tasks that require conflict management. In the classic </a:t>
            </a:r>
            <a:r>
              <a:rPr lang="en-US" altLang="zh-CN" sz="2000" dirty="0">
                <a:solidFill>
                  <a:srgbClr val="FF0000"/>
                </a:solidFill>
              </a:rPr>
              <a:t>Stroop Task</a:t>
            </a:r>
            <a:r>
              <a:rPr lang="en-US" altLang="zh-CN" sz="2000" dirty="0"/>
              <a:t>, people see a word and are asked to name the </a:t>
            </a:r>
            <a:r>
              <a:rPr lang="en-US" altLang="zh-CN" sz="2000" dirty="0" err="1"/>
              <a:t>colour</a:t>
            </a:r>
            <a:r>
              <a:rPr lang="en-US" altLang="zh-CN" sz="2000" dirty="0"/>
              <a:t> of the word's font. When the </a:t>
            </a:r>
            <a:r>
              <a:rPr lang="en-US" altLang="zh-CN" sz="2000" dirty="0" err="1"/>
              <a:t>colour</a:t>
            </a:r>
            <a:r>
              <a:rPr lang="en-US" altLang="zh-CN" sz="2000" dirty="0"/>
              <a:t> and the word match (i.e., the word 'red' printed in red), people correctly name the </a:t>
            </a:r>
            <a:r>
              <a:rPr lang="en-US" altLang="zh-CN" sz="2000" dirty="0" err="1"/>
              <a:t>colour</a:t>
            </a:r>
            <a:r>
              <a:rPr lang="en-US" altLang="zh-CN" sz="2000" dirty="0"/>
              <a:t> more quickly than when the </a:t>
            </a:r>
            <a:r>
              <a:rPr lang="en-US" altLang="zh-CN" sz="2000" dirty="0" err="1"/>
              <a:t>colour</a:t>
            </a:r>
            <a:r>
              <a:rPr lang="en-US" altLang="zh-CN" sz="2000" dirty="0"/>
              <a:t> and the word don't match (i.e., the word 'red' printed in blue). This occurs because the word itself ('red') and its font </a:t>
            </a:r>
            <a:r>
              <a:rPr lang="en-US" altLang="zh-CN" sz="2000" dirty="0" err="1"/>
              <a:t>colour</a:t>
            </a:r>
            <a:r>
              <a:rPr lang="en-US" altLang="zh-CN" sz="2000" dirty="0"/>
              <a:t> (blue)conflict. Bilingual people often excel at tasks such as this, which tap into the ability to ignore competing perceptual information and focus on the relevant aspects of the input. Bilinguals are also better at switching between two tasks; for example, when bilinguals have to switch from categorizing objects by </a:t>
            </a:r>
            <a:r>
              <a:rPr lang="en-US" altLang="zh-CN" sz="2000" dirty="0" err="1"/>
              <a:t>colour</a:t>
            </a:r>
            <a:r>
              <a:rPr lang="en-US" altLang="zh-CN" sz="2000" dirty="0"/>
              <a:t> (red or green) to categorizing them by shape (circle or triangle'), they do so more quickly than monolingual people, reflecting better cognitive control when having to make rapid changes of strategy.</a:t>
            </a:r>
            <a:endParaRPr lang="zh-CN" altLang="zh-CN" sz="20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a:xfrm>
            <a:off x="310522" y="1242428"/>
            <a:ext cx="11436625" cy="4016578"/>
          </a:xfrm>
        </p:spPr>
        <p:txBody>
          <a:bodyPr/>
          <a:lstStyle/>
          <a:p>
            <a:pPr algn="just"/>
            <a:r>
              <a:rPr lang="en-US" altLang="zh-CN" sz="2000" dirty="0"/>
              <a:t>C  Having to deal with this persistent linguistic competition can result in difficulties, however. For instance, knowing more than one language can cause speakers to name pictures more slowly, and can increase 'tip-of-the-tongue states', when you can almost, but not quite, bring a word to mind. As a result, the constant juggling of two languages creates a need to control how much a person accesses a language at any given time. For this reason, bilingual people often </a:t>
            </a:r>
            <a:r>
              <a:rPr lang="en-US" altLang="zh-CN" sz="2000" dirty="0">
                <a:solidFill>
                  <a:srgbClr val="FF0000"/>
                </a:solidFill>
              </a:rPr>
              <a:t>perform better on tasks</a:t>
            </a:r>
            <a:r>
              <a:rPr lang="en-US" altLang="zh-CN" sz="2000" dirty="0"/>
              <a:t> that require conflict management. In the classic </a:t>
            </a:r>
            <a:r>
              <a:rPr lang="en-US" altLang="zh-CN" sz="2000" dirty="0">
                <a:solidFill>
                  <a:srgbClr val="FF0000"/>
                </a:solidFill>
              </a:rPr>
              <a:t>Stroop Task</a:t>
            </a:r>
            <a:r>
              <a:rPr lang="en-US" altLang="zh-CN" sz="2000" dirty="0"/>
              <a:t>, people see a word and are asked to name the </a:t>
            </a:r>
            <a:r>
              <a:rPr lang="en-US" altLang="zh-CN" sz="2000" dirty="0" err="1"/>
              <a:t>colour</a:t>
            </a:r>
            <a:r>
              <a:rPr lang="en-US" altLang="zh-CN" sz="2000" dirty="0"/>
              <a:t> of the word's font. When the </a:t>
            </a:r>
            <a:r>
              <a:rPr lang="en-US" altLang="zh-CN" sz="2000" dirty="0" err="1"/>
              <a:t>colour</a:t>
            </a:r>
            <a:r>
              <a:rPr lang="en-US" altLang="zh-CN" sz="2000" dirty="0"/>
              <a:t> and the word match (i.e., the word 'red' printed in red), people correctly name the </a:t>
            </a:r>
            <a:r>
              <a:rPr lang="en-US" altLang="zh-CN" sz="2000" dirty="0" err="1"/>
              <a:t>colour</a:t>
            </a:r>
            <a:r>
              <a:rPr lang="en-US" altLang="zh-CN" sz="2000" dirty="0"/>
              <a:t> more quickly than when the </a:t>
            </a:r>
            <a:r>
              <a:rPr lang="en-US" altLang="zh-CN" sz="2000" dirty="0" err="1"/>
              <a:t>colour</a:t>
            </a:r>
            <a:r>
              <a:rPr lang="en-US" altLang="zh-CN" sz="2000" dirty="0"/>
              <a:t> and the word don't match (i.e., the word 'red' printed in blue). This occurs because the word itself ('red') and its font </a:t>
            </a:r>
            <a:r>
              <a:rPr lang="en-US" altLang="zh-CN" sz="2000" dirty="0" err="1"/>
              <a:t>colour</a:t>
            </a:r>
            <a:r>
              <a:rPr lang="en-US" altLang="zh-CN" sz="2000" dirty="0"/>
              <a:t> (blue)conflict. Bilingual people often excel at tasks such as this, which tap into the ability to ignore competing perceptual information and focus on the relevant aspects of the input. Bilinguals are also better at switching between two tasks; for example, when bilinguals have to switch from categorizing objects by </a:t>
            </a:r>
            <a:r>
              <a:rPr lang="en-US" altLang="zh-CN" sz="2000" dirty="0" err="1"/>
              <a:t>colour</a:t>
            </a:r>
            <a:r>
              <a:rPr lang="en-US" altLang="zh-CN" sz="2000" dirty="0"/>
              <a:t> (red or green) to categorizing them by shape (circle or triangle'), they do so more quickly than monolingual people, reflecting </a:t>
            </a:r>
            <a:r>
              <a:rPr lang="en-US" altLang="zh-CN" sz="2000" dirty="0">
                <a:solidFill>
                  <a:srgbClr val="FF0000"/>
                </a:solidFill>
              </a:rPr>
              <a:t>better</a:t>
            </a:r>
            <a:r>
              <a:rPr lang="en-US" altLang="zh-CN" sz="2000" dirty="0"/>
              <a:t> cognitive control when having to make rapid </a:t>
            </a:r>
            <a:r>
              <a:rPr lang="en-US" altLang="zh-CN" sz="2000" dirty="0">
                <a:solidFill>
                  <a:srgbClr val="FF0000"/>
                </a:solidFill>
              </a:rPr>
              <a:t>changes of strategy</a:t>
            </a:r>
            <a:r>
              <a:rPr lang="en-US" altLang="zh-CN" sz="2000" dirty="0"/>
              <a:t>.</a:t>
            </a:r>
            <a:endParaRPr lang="zh-CN" altLang="zh-CN" sz="20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87675" y="1336448"/>
            <a:ext cx="9404723" cy="926148"/>
          </a:xfrm>
        </p:spPr>
        <p:txBody>
          <a:bodyPr/>
          <a:lstStyle/>
          <a:p>
            <a:r>
              <a:rPr lang="zh-CN" altLang="en-US" dirty="0"/>
              <a:t>近义词对的累积</a:t>
            </a:r>
          </a:p>
        </p:txBody>
      </p:sp>
      <p:sp>
        <p:nvSpPr>
          <p:cNvPr id="3" name="内容占位符 2"/>
          <p:cNvSpPr>
            <a:spLocks noGrp="1"/>
          </p:cNvSpPr>
          <p:nvPr>
            <p:ph sz="half" idx="1"/>
          </p:nvPr>
        </p:nvSpPr>
        <p:spPr>
          <a:xfrm>
            <a:off x="687675" y="2477139"/>
            <a:ext cx="11926957" cy="4195481"/>
          </a:xfrm>
        </p:spPr>
        <p:txBody>
          <a:bodyPr/>
          <a:lstStyle/>
          <a:p>
            <a:pPr marL="0" indent="0">
              <a:buNone/>
            </a:pPr>
            <a:r>
              <a:rPr lang="zh-CN" altLang="en-US"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更大程度上取决于平时的笔记，而不是盲目的记忆</a:t>
            </a: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94156" y="920460"/>
            <a:ext cx="9404723" cy="926148"/>
          </a:xfrm>
        </p:spPr>
        <p:txBody>
          <a:bodyPr/>
          <a:lstStyle/>
          <a:p>
            <a:r>
              <a:rPr lang="zh-CN" altLang="en-US" sz="3200" dirty="0"/>
              <a:t>识图题（</a:t>
            </a:r>
            <a:r>
              <a:rPr lang="en-US" altLang="zh-CN" sz="3200" dirty="0"/>
              <a:t>C8P100</a:t>
            </a:r>
            <a:r>
              <a:rPr lang="zh-CN" altLang="en-US" sz="3200" dirty="0"/>
              <a:t>）</a:t>
            </a:r>
          </a:p>
        </p:txBody>
      </p:sp>
      <p:sp>
        <p:nvSpPr>
          <p:cNvPr id="3" name="内容占位符 2"/>
          <p:cNvSpPr>
            <a:spLocks noGrp="1"/>
          </p:cNvSpPr>
          <p:nvPr>
            <p:ph sz="half" idx="1"/>
          </p:nvPr>
        </p:nvSpPr>
        <p:spPr>
          <a:xfrm>
            <a:off x="834887" y="2092675"/>
            <a:ext cx="11926957" cy="4195481"/>
          </a:xfrm>
        </p:spPr>
        <p:txBody>
          <a:bodyPr/>
          <a:lstStyle/>
          <a:p>
            <a:pPr marL="0" indent="0">
              <a:buNone/>
            </a:pPr>
            <a:r>
              <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 </a:t>
            </a:r>
          </a:p>
        </p:txBody>
      </p:sp>
      <p:pic>
        <p:nvPicPr>
          <p:cNvPr id="4" name="图片 3"/>
          <p:cNvPicPr>
            <a:picLocks noChangeAspect="1"/>
          </p:cNvPicPr>
          <p:nvPr/>
        </p:nvPicPr>
        <p:blipFill>
          <a:blip r:embed="rId2"/>
          <a:stretch>
            <a:fillRect/>
          </a:stretch>
        </p:blipFill>
        <p:spPr>
          <a:xfrm>
            <a:off x="1423240" y="1700171"/>
            <a:ext cx="7093309" cy="474188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a:xfrm>
            <a:off x="278296" y="899980"/>
            <a:ext cx="11502886" cy="4016578"/>
          </a:xfrm>
        </p:spPr>
        <p:txBody>
          <a:bodyPr/>
          <a:lstStyle/>
          <a:p>
            <a:pPr marL="0" indent="0" algn="just">
              <a:buNone/>
            </a:pPr>
            <a:r>
              <a:rPr lang="en-US" altLang="zh-CN" dirty="0"/>
              <a:t>Many ants are small and forage primarily in the layer of leaves and other debris on the ground. Collecting these species by hand can be difficult. One of the most successful ways to collect them is to gather the leaf litter in which they are foraging and extract the ants from it. This is most commonly done by placing leaf litter on a screen over a large funnel, often under some heat. As the leaf litter dries from above, ants (and other animals) move downward and eventually fall out the bottom and are collected in alcohol placed below the funnel. This method works especially well in rain forests and marshy areas. A method of improving the catch when using a funnel is to sift the leaf litter through a coarse screen before placing it above the funnel. This will concentrate the litter and remove larger leaves and twigs. It will also allow more litter to be sampled when using a limited number of funnels. </a:t>
            </a:r>
            <a:endParaRPr lang="zh-CN" altLang="zh-CN"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90751" y="1166091"/>
            <a:ext cx="9404723" cy="926148"/>
          </a:xfrm>
        </p:spPr>
        <p:txBody>
          <a:bodyPr/>
          <a:lstStyle/>
          <a:p>
            <a:r>
              <a:rPr lang="zh-CN" altLang="en-US" dirty="0"/>
              <a:t>题号  </a:t>
            </a:r>
            <a:r>
              <a:rPr lang="en-US" altLang="zh-CN" dirty="0"/>
              <a:t>vs  </a:t>
            </a:r>
            <a:r>
              <a:rPr lang="zh-CN" altLang="en-US" dirty="0"/>
              <a:t>方位  哪个更重要</a:t>
            </a:r>
          </a:p>
        </p:txBody>
      </p:sp>
      <p:sp>
        <p:nvSpPr>
          <p:cNvPr id="3" name="内容占位符 2"/>
          <p:cNvSpPr>
            <a:spLocks noGrp="1"/>
          </p:cNvSpPr>
          <p:nvPr>
            <p:ph sz="half" idx="1"/>
          </p:nvPr>
        </p:nvSpPr>
        <p:spPr>
          <a:xfrm>
            <a:off x="990751" y="2497920"/>
            <a:ext cx="11926957" cy="4195481"/>
          </a:xfrm>
        </p:spPr>
        <p:txBody>
          <a:bodyPr/>
          <a:lstStyle/>
          <a:p>
            <a:pPr marL="0" indent="0">
              <a:buNone/>
            </a:pP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05226" y="1311564"/>
            <a:ext cx="9965635" cy="926148"/>
          </a:xfrm>
        </p:spPr>
        <p:txBody>
          <a:bodyPr/>
          <a:lstStyle/>
          <a:p>
            <a:r>
              <a:rPr lang="en-US" altLang="zh-CN" dirty="0"/>
              <a:t>Yes/No </a:t>
            </a:r>
            <a:r>
              <a:rPr lang="zh-CN" altLang="en-US" dirty="0"/>
              <a:t>的题究竟比</a:t>
            </a:r>
            <a:r>
              <a:rPr lang="en-US" altLang="zh-CN" dirty="0"/>
              <a:t>True/False</a:t>
            </a:r>
            <a:r>
              <a:rPr lang="zh-CN" altLang="en-US" dirty="0"/>
              <a:t>的题难多少</a:t>
            </a:r>
          </a:p>
        </p:txBody>
      </p:sp>
      <p:sp>
        <p:nvSpPr>
          <p:cNvPr id="3" name="内容占位符 2"/>
          <p:cNvSpPr>
            <a:spLocks noGrp="1"/>
          </p:cNvSpPr>
          <p:nvPr>
            <p:ph sz="half" idx="1"/>
          </p:nvPr>
        </p:nvSpPr>
        <p:spPr>
          <a:xfrm>
            <a:off x="793323" y="2497920"/>
            <a:ext cx="11926957" cy="4195481"/>
          </a:xfrm>
        </p:spPr>
        <p:txBody>
          <a:bodyPr/>
          <a:lstStyle/>
          <a:p>
            <a:pPr marL="0" indent="0">
              <a:buNone/>
            </a:pPr>
            <a:r>
              <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Claim</a:t>
            </a:r>
            <a:r>
              <a:rPr lang="zh-CN" altLang="en-US"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和</a:t>
            </a:r>
            <a:r>
              <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information</a:t>
            </a:r>
            <a:r>
              <a:rPr lang="zh-CN" altLang="en-US"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的区别在哪里？</a:t>
            </a: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r>
              <a:rPr lang="zh-CN" altLang="en-US"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阅读理解和阅读的区别在哪里？</a:t>
            </a: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r>
              <a:rPr lang="zh-CN" altLang="en-US"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通读整段和精确定位的区别在哪里？</a:t>
            </a: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99402" y="1259609"/>
            <a:ext cx="9404723" cy="926148"/>
          </a:xfrm>
        </p:spPr>
        <p:txBody>
          <a:bodyPr/>
          <a:lstStyle/>
          <a:p>
            <a:r>
              <a:rPr lang="zh-CN" altLang="en-US" dirty="0"/>
              <a:t>本节课教学计划</a:t>
            </a:r>
          </a:p>
        </p:txBody>
      </p:sp>
      <p:sp>
        <p:nvSpPr>
          <p:cNvPr id="3" name="内容占位符 2"/>
          <p:cNvSpPr>
            <a:spLocks noGrp="1"/>
          </p:cNvSpPr>
          <p:nvPr>
            <p:ph sz="half" idx="1"/>
          </p:nvPr>
        </p:nvSpPr>
        <p:spPr>
          <a:xfrm>
            <a:off x="1103312" y="2416600"/>
            <a:ext cx="9404722" cy="4195481"/>
          </a:xfrm>
        </p:spPr>
        <p:txBody>
          <a:bodyPr/>
          <a:lstStyle/>
          <a:p>
            <a:pPr marL="0" indent="0">
              <a:buNone/>
            </a:pPr>
            <a:r>
              <a:rPr lang="zh-CN" altLang="en-US" dirty="0"/>
              <a:t>梳理一下之前课程没有讲透的题型</a:t>
            </a:r>
            <a:endParaRPr lang="en-US" altLang="zh-CN" dirty="0"/>
          </a:p>
          <a:p>
            <a:pPr marL="0" indent="0">
              <a:buNone/>
            </a:pPr>
            <a:r>
              <a:rPr lang="en-US" altLang="zh-CN" dirty="0"/>
              <a:t>1</a:t>
            </a:r>
            <a:r>
              <a:rPr lang="zh-CN" altLang="en-US" dirty="0"/>
              <a:t>、填空题中的表格题和识图题</a:t>
            </a:r>
            <a:endParaRPr lang="en-US" altLang="zh-CN" dirty="0"/>
          </a:p>
          <a:p>
            <a:pPr marL="0" indent="0">
              <a:buNone/>
            </a:pPr>
            <a:r>
              <a:rPr lang="en-US" altLang="zh-CN" dirty="0"/>
              <a:t>2</a:t>
            </a:r>
            <a:r>
              <a:rPr lang="zh-CN" altLang="en-US" dirty="0"/>
              <a:t>、判断题中的</a:t>
            </a:r>
            <a:r>
              <a:rPr lang="en-US" altLang="zh-CN" dirty="0"/>
              <a:t>Y/N</a:t>
            </a:r>
            <a:r>
              <a:rPr lang="zh-CN" altLang="en-US" dirty="0"/>
              <a:t>题</a:t>
            </a:r>
            <a:endParaRPr lang="en-US" altLang="zh-CN" dirty="0"/>
          </a:p>
          <a:p>
            <a:pPr marL="0" indent="0">
              <a:buNone/>
            </a:pPr>
            <a:r>
              <a:rPr lang="en-US" altLang="zh-CN" dirty="0"/>
              <a:t>3</a:t>
            </a:r>
            <a:r>
              <a:rPr lang="zh-CN" altLang="en-US" dirty="0"/>
              <a:t>、选择题中的多选</a:t>
            </a:r>
            <a:endParaRPr lang="en-US" altLang="zh-C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a:xfrm>
            <a:off x="0" y="2079423"/>
            <a:ext cx="11926957" cy="4195481"/>
          </a:xfrm>
        </p:spPr>
        <p:txBody>
          <a:bodyPr/>
          <a:lstStyle/>
          <a:p>
            <a:pPr marL="0" indent="0">
              <a:buNone/>
            </a:pPr>
            <a:r>
              <a:rPr lang="en-US" altLang="zh-CN" sz="2200" dirty="0"/>
              <a:t> </a:t>
            </a:r>
            <a:endParaRPr lang="zh-CN" altLang="zh-CN" sz="2200" dirty="0"/>
          </a:p>
        </p:txBody>
      </p:sp>
      <p:sp>
        <p:nvSpPr>
          <p:cNvPr id="5" name="TextBox 3"/>
          <p:cNvSpPr txBox="1"/>
          <p:nvPr/>
        </p:nvSpPr>
        <p:spPr>
          <a:xfrm>
            <a:off x="627016" y="1233505"/>
            <a:ext cx="4154172" cy="1568450"/>
          </a:xfrm>
          <a:prstGeom prst="rect">
            <a:avLst/>
          </a:prstGeom>
          <a:noFill/>
        </p:spPr>
        <p:txBody>
          <a:bodyPr wrap="square" rtlCol="0">
            <a:spAutoFit/>
          </a:bodyPr>
          <a:lstStyle/>
          <a:p>
            <a:r>
              <a:rPr lang="en-US" altLang="zh-CN" sz="2400" dirty="0"/>
              <a:t>Sales representatives like Kim Schaefer work to a very limited budget.</a:t>
            </a:r>
          </a:p>
          <a:p>
            <a:r>
              <a:rPr lang="zh-CN" altLang="en-US" sz="2400" dirty="0"/>
              <a:t>（</a:t>
            </a:r>
            <a:r>
              <a:rPr lang="en-US" altLang="zh-CN" sz="2400" dirty="0"/>
              <a:t>C6P88</a:t>
            </a:r>
            <a:r>
              <a:rPr lang="zh-CN" altLang="en-US" sz="2400" dirty="0"/>
              <a:t>）</a:t>
            </a:r>
            <a:endParaRPr lang="zh-CN" altLang="zh-CN" sz="2400" dirty="0"/>
          </a:p>
        </p:txBody>
      </p:sp>
      <p:sp>
        <p:nvSpPr>
          <p:cNvPr id="6" name="TextBox 4"/>
          <p:cNvSpPr txBox="1"/>
          <p:nvPr/>
        </p:nvSpPr>
        <p:spPr>
          <a:xfrm>
            <a:off x="10381681" y="2113626"/>
            <a:ext cx="2900090" cy="9170542"/>
          </a:xfrm>
          <a:prstGeom prst="rect">
            <a:avLst/>
          </a:prstGeom>
          <a:noFill/>
        </p:spPr>
        <p:txBody>
          <a:bodyPr wrap="square" rtlCol="0">
            <a:spAutoFit/>
          </a:bodyPr>
          <a:lstStyle/>
          <a:p>
            <a:endParaRPr lang="zh-CN" altLang="zh-CN" sz="2400" dirty="0"/>
          </a:p>
        </p:txBody>
      </p:sp>
      <p:cxnSp>
        <p:nvCxnSpPr>
          <p:cNvPr id="8" name="直接连接符 7"/>
          <p:cNvCxnSpPr/>
          <p:nvPr/>
        </p:nvCxnSpPr>
        <p:spPr>
          <a:xfrm>
            <a:off x="4876419" y="1041400"/>
            <a:ext cx="0" cy="5150284"/>
          </a:xfrm>
          <a:prstGeom prst="line">
            <a:avLst/>
          </a:prstGeom>
        </p:spPr>
        <p:style>
          <a:lnRef idx="3">
            <a:schemeClr val="accent1"/>
          </a:lnRef>
          <a:fillRef idx="0">
            <a:schemeClr val="accent1"/>
          </a:fillRef>
          <a:effectRef idx="2">
            <a:schemeClr val="accent1"/>
          </a:effectRef>
          <a:fontRef idx="minor">
            <a:schemeClr val="tx1"/>
          </a:fontRef>
        </p:style>
      </p:cxnSp>
      <p:sp>
        <p:nvSpPr>
          <p:cNvPr id="7" name="Rectangle 2"/>
          <p:cNvSpPr>
            <a:spLocks noChangeArrowheads="1"/>
          </p:cNvSpPr>
          <p:nvPr/>
        </p:nvSpPr>
        <p:spPr bwMode="auto">
          <a:xfrm>
            <a:off x="4998405" y="1233505"/>
            <a:ext cx="6806567"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just" defTabSz="914400" rtl="0" eaLnBrk="0" fontAlgn="base" latinLnBrk="0" hangingPunct="0">
              <a:lnSpc>
                <a:spcPct val="100000"/>
              </a:lnSpc>
              <a:spcBef>
                <a:spcPct val="0"/>
              </a:spcBef>
              <a:spcAft>
                <a:spcPct val="0"/>
              </a:spcAft>
              <a:buClrTx/>
              <a:buSzTx/>
              <a:buFontTx/>
              <a:buNone/>
            </a:pPr>
            <a:r>
              <a:rPr lang="en-US" altLang="zh-CN" sz="2400" dirty="0"/>
              <a:t>What was on offer that day was a pair of tickets for a New York musical. But on any given day, what Schaefer can offer is typical for today's drugs rep - a car trunk full of promotional gifts and gadgets, a budget that could buy lunches and dinners for a small country, hundreds of free drug samples and the freedom to give a physician $200 to prescribe her new product to the next six patients who fit the drug's profile. And she also has a few $1,000 honoraria to offer in exchange for doctors' attendance at her company's next educational lecture. </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a:xfrm>
            <a:off x="0" y="2079423"/>
            <a:ext cx="11926957" cy="4195481"/>
          </a:xfrm>
        </p:spPr>
        <p:txBody>
          <a:bodyPr/>
          <a:lstStyle/>
          <a:p>
            <a:pPr marL="0" indent="0">
              <a:buNone/>
            </a:pPr>
            <a:r>
              <a:rPr lang="en-US" altLang="zh-CN" sz="2200" dirty="0"/>
              <a:t> </a:t>
            </a:r>
            <a:endParaRPr lang="zh-CN" altLang="zh-CN" sz="2200" dirty="0"/>
          </a:p>
        </p:txBody>
      </p:sp>
      <p:sp>
        <p:nvSpPr>
          <p:cNvPr id="5" name="TextBox 3"/>
          <p:cNvSpPr txBox="1"/>
          <p:nvPr/>
        </p:nvSpPr>
        <p:spPr>
          <a:xfrm>
            <a:off x="722247" y="1367383"/>
            <a:ext cx="4154172" cy="1200329"/>
          </a:xfrm>
          <a:prstGeom prst="rect">
            <a:avLst/>
          </a:prstGeom>
          <a:noFill/>
        </p:spPr>
        <p:txBody>
          <a:bodyPr wrap="square" rtlCol="0">
            <a:spAutoFit/>
          </a:bodyPr>
          <a:lstStyle/>
          <a:p>
            <a:r>
              <a:rPr lang="en-US" altLang="zh-CN" sz="2400" dirty="0"/>
              <a:t>Kim Schaefer's marketing technique may be open to criticism on moral grounds.</a:t>
            </a:r>
            <a:endParaRPr lang="zh-CN" altLang="zh-CN" sz="2400" dirty="0"/>
          </a:p>
        </p:txBody>
      </p:sp>
      <p:sp>
        <p:nvSpPr>
          <p:cNvPr id="6" name="TextBox 4"/>
          <p:cNvSpPr txBox="1"/>
          <p:nvPr/>
        </p:nvSpPr>
        <p:spPr>
          <a:xfrm>
            <a:off x="10381681" y="2113626"/>
            <a:ext cx="2900090" cy="9170542"/>
          </a:xfrm>
          <a:prstGeom prst="rect">
            <a:avLst/>
          </a:prstGeom>
          <a:noFill/>
        </p:spPr>
        <p:txBody>
          <a:bodyPr wrap="square" rtlCol="0">
            <a:spAutoFit/>
          </a:bodyPr>
          <a:lstStyle/>
          <a:p>
            <a:endParaRPr lang="zh-CN" altLang="zh-CN" sz="2400" dirty="0"/>
          </a:p>
        </p:txBody>
      </p:sp>
      <p:cxnSp>
        <p:nvCxnSpPr>
          <p:cNvPr id="8" name="直接连接符 7"/>
          <p:cNvCxnSpPr/>
          <p:nvPr/>
        </p:nvCxnSpPr>
        <p:spPr>
          <a:xfrm>
            <a:off x="4876419" y="1041400"/>
            <a:ext cx="0" cy="5150284"/>
          </a:xfrm>
          <a:prstGeom prst="line">
            <a:avLst/>
          </a:prstGeom>
        </p:spPr>
        <p:style>
          <a:lnRef idx="3">
            <a:schemeClr val="accent1"/>
          </a:lnRef>
          <a:fillRef idx="0">
            <a:schemeClr val="accent1"/>
          </a:fillRef>
          <a:effectRef idx="2">
            <a:schemeClr val="accent1"/>
          </a:effectRef>
          <a:fontRef idx="minor">
            <a:schemeClr val="tx1"/>
          </a:fontRef>
        </p:style>
      </p:cxnSp>
      <p:sp>
        <p:nvSpPr>
          <p:cNvPr id="7" name="Rectangle 2"/>
          <p:cNvSpPr>
            <a:spLocks noChangeArrowheads="1"/>
          </p:cNvSpPr>
          <p:nvPr/>
        </p:nvSpPr>
        <p:spPr bwMode="auto">
          <a:xfrm>
            <a:off x="4998404" y="1169718"/>
            <a:ext cx="6806567" cy="48936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lvl="0" algn="just" eaLnBrk="0" fontAlgn="base" hangingPunct="0">
              <a:spcBef>
                <a:spcPct val="0"/>
              </a:spcBef>
              <a:spcAft>
                <a:spcPct val="0"/>
              </a:spcAft>
            </a:pPr>
            <a:r>
              <a:rPr lang="en-US" altLang="zh-CN" sz="2400" dirty="0"/>
              <a:t>Selling pharmaceuticals is a daily exercise in ethical judgement. Salespeople like Schaefer walk the line between the common practice of buying a prospect's time with a free meal, and bribing doctors to prescribe their drugs. They work in an industry highly criticized for its sales and marketing practices, but find themselves in the middle of the age-old chicken-or-egg question - businesses won't use strategies that don't work, so are doctors to blame for the escalating extravagance of pharmaceutical marketing? Or is it the industry's responsibility to decide the boundaries?</a:t>
            </a:r>
            <a:endParaRPr kumimoji="0" lang="en-US" altLang="zh-CN" sz="24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a:xfrm>
            <a:off x="0" y="2079423"/>
            <a:ext cx="11926957" cy="4195481"/>
          </a:xfrm>
        </p:spPr>
        <p:txBody>
          <a:bodyPr/>
          <a:lstStyle/>
          <a:p>
            <a:pPr marL="0" indent="0">
              <a:buNone/>
            </a:pPr>
            <a:r>
              <a:rPr lang="en-US" altLang="zh-CN" sz="2200" dirty="0"/>
              <a:t> </a:t>
            </a:r>
            <a:endParaRPr lang="zh-CN" altLang="zh-CN" sz="2200" dirty="0"/>
          </a:p>
        </p:txBody>
      </p:sp>
      <p:sp>
        <p:nvSpPr>
          <p:cNvPr id="5" name="TextBox 3"/>
          <p:cNvSpPr txBox="1"/>
          <p:nvPr/>
        </p:nvSpPr>
        <p:spPr>
          <a:xfrm>
            <a:off x="722247" y="1041400"/>
            <a:ext cx="4154172" cy="1200329"/>
          </a:xfrm>
          <a:prstGeom prst="rect">
            <a:avLst/>
          </a:prstGeom>
          <a:noFill/>
        </p:spPr>
        <p:txBody>
          <a:bodyPr wrap="square" rtlCol="0">
            <a:spAutoFit/>
          </a:bodyPr>
          <a:lstStyle/>
          <a:p>
            <a:r>
              <a:rPr lang="en-US" altLang="zh-CN" sz="2400" dirty="0"/>
              <a:t>The information provided by drug companies is of little use to doctors.</a:t>
            </a:r>
            <a:endParaRPr lang="zh-CN" altLang="zh-CN" sz="2400" dirty="0"/>
          </a:p>
        </p:txBody>
      </p:sp>
      <p:sp>
        <p:nvSpPr>
          <p:cNvPr id="6" name="TextBox 4"/>
          <p:cNvSpPr txBox="1"/>
          <p:nvPr/>
        </p:nvSpPr>
        <p:spPr>
          <a:xfrm>
            <a:off x="10381681" y="2113626"/>
            <a:ext cx="2900090" cy="9170542"/>
          </a:xfrm>
          <a:prstGeom prst="rect">
            <a:avLst/>
          </a:prstGeom>
          <a:noFill/>
        </p:spPr>
        <p:txBody>
          <a:bodyPr wrap="square" rtlCol="0">
            <a:spAutoFit/>
          </a:bodyPr>
          <a:lstStyle/>
          <a:p>
            <a:endParaRPr lang="zh-CN" altLang="zh-CN" sz="2400" dirty="0"/>
          </a:p>
        </p:txBody>
      </p:sp>
      <p:cxnSp>
        <p:nvCxnSpPr>
          <p:cNvPr id="8" name="直接连接符 7"/>
          <p:cNvCxnSpPr/>
          <p:nvPr/>
        </p:nvCxnSpPr>
        <p:spPr>
          <a:xfrm>
            <a:off x="4876419" y="1041400"/>
            <a:ext cx="0" cy="5150284"/>
          </a:xfrm>
          <a:prstGeom prst="line">
            <a:avLst/>
          </a:prstGeom>
        </p:spPr>
        <p:style>
          <a:lnRef idx="3">
            <a:schemeClr val="accent1"/>
          </a:lnRef>
          <a:fillRef idx="0">
            <a:schemeClr val="accent1"/>
          </a:fillRef>
          <a:effectRef idx="2">
            <a:schemeClr val="accent1"/>
          </a:effectRef>
          <a:fontRef idx="minor">
            <a:schemeClr val="tx1"/>
          </a:fontRef>
        </p:style>
      </p:cxnSp>
      <p:sp>
        <p:nvSpPr>
          <p:cNvPr id="7" name="Rectangle 2"/>
          <p:cNvSpPr>
            <a:spLocks noChangeArrowheads="1"/>
          </p:cNvSpPr>
          <p:nvPr/>
        </p:nvSpPr>
        <p:spPr bwMode="auto">
          <a:xfrm>
            <a:off x="5005870" y="800386"/>
            <a:ext cx="6964237"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lvl="0" algn="just" eaLnBrk="0" fontAlgn="base" hangingPunct="0">
              <a:spcBef>
                <a:spcPct val="0"/>
              </a:spcBef>
              <a:spcAft>
                <a:spcPct val="0"/>
              </a:spcAft>
            </a:pPr>
            <a:r>
              <a:rPr lang="en-US" altLang="zh-CN" sz="2400" dirty="0"/>
              <a:t>The explosion in the sheer number of salespeople in the field - and the amount of funding used to promote their causes - forces close examination of the pressures, influences and relationships between drug reps and doctors. Salespeople provide much-needed information and education to physicians. In many cases the glossy brochures, article reprints and prescriptions they deliver are primary sources of drug education for healthcare givers. With the huge investment the industry has placed in face-to-face selling, salespeople have essentially become specialists in one drug or group of drugs - a tremendous advantage in getting the attention of busy doctors in need of quick information.</a:t>
            </a:r>
            <a:endParaRPr kumimoji="0" lang="en-US" altLang="zh-CN" sz="24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a:xfrm>
            <a:off x="0" y="2079423"/>
            <a:ext cx="11926957" cy="4195481"/>
          </a:xfrm>
        </p:spPr>
        <p:txBody>
          <a:bodyPr/>
          <a:lstStyle/>
          <a:p>
            <a:pPr marL="0" indent="0">
              <a:buNone/>
            </a:pPr>
            <a:r>
              <a:rPr lang="en-US" altLang="zh-CN" sz="2200" dirty="0"/>
              <a:t> </a:t>
            </a:r>
            <a:endParaRPr lang="zh-CN" altLang="zh-CN" sz="2200" dirty="0"/>
          </a:p>
        </p:txBody>
      </p:sp>
      <p:sp>
        <p:nvSpPr>
          <p:cNvPr id="5" name="TextBox 3"/>
          <p:cNvSpPr txBox="1"/>
          <p:nvPr/>
        </p:nvSpPr>
        <p:spPr>
          <a:xfrm>
            <a:off x="722247" y="1367383"/>
            <a:ext cx="4154172" cy="1200329"/>
          </a:xfrm>
          <a:prstGeom prst="rect">
            <a:avLst/>
          </a:prstGeom>
          <a:noFill/>
        </p:spPr>
        <p:txBody>
          <a:bodyPr wrap="square" rtlCol="0">
            <a:spAutoFit/>
          </a:bodyPr>
          <a:lstStyle/>
          <a:p>
            <a:r>
              <a:rPr lang="en-US" altLang="zh-CN" sz="2400" dirty="0"/>
              <a:t>Evidence of drug promotion is clearly visible in the healthcare environment.</a:t>
            </a:r>
            <a:endParaRPr lang="zh-CN" altLang="zh-CN" sz="2400" dirty="0"/>
          </a:p>
        </p:txBody>
      </p:sp>
      <p:sp>
        <p:nvSpPr>
          <p:cNvPr id="6" name="TextBox 4"/>
          <p:cNvSpPr txBox="1"/>
          <p:nvPr/>
        </p:nvSpPr>
        <p:spPr>
          <a:xfrm>
            <a:off x="10381681" y="2113626"/>
            <a:ext cx="2900090" cy="9170542"/>
          </a:xfrm>
          <a:prstGeom prst="rect">
            <a:avLst/>
          </a:prstGeom>
          <a:noFill/>
        </p:spPr>
        <p:txBody>
          <a:bodyPr wrap="square" rtlCol="0">
            <a:spAutoFit/>
          </a:bodyPr>
          <a:lstStyle/>
          <a:p>
            <a:endParaRPr lang="zh-CN" altLang="zh-CN" sz="2400" dirty="0"/>
          </a:p>
        </p:txBody>
      </p:sp>
      <p:cxnSp>
        <p:nvCxnSpPr>
          <p:cNvPr id="8" name="直接连接符 7"/>
          <p:cNvCxnSpPr/>
          <p:nvPr/>
        </p:nvCxnSpPr>
        <p:spPr>
          <a:xfrm>
            <a:off x="4876419" y="1041400"/>
            <a:ext cx="0" cy="5150284"/>
          </a:xfrm>
          <a:prstGeom prst="line">
            <a:avLst/>
          </a:prstGeom>
        </p:spPr>
        <p:style>
          <a:lnRef idx="3">
            <a:schemeClr val="accent1"/>
          </a:lnRef>
          <a:fillRef idx="0">
            <a:schemeClr val="accent1"/>
          </a:fillRef>
          <a:effectRef idx="2">
            <a:schemeClr val="accent1"/>
          </a:effectRef>
          <a:fontRef idx="minor">
            <a:schemeClr val="tx1"/>
          </a:fontRef>
        </p:style>
      </p:cxnSp>
      <p:sp>
        <p:nvSpPr>
          <p:cNvPr id="7" name="Rectangle 2"/>
          <p:cNvSpPr>
            <a:spLocks noChangeArrowheads="1"/>
          </p:cNvSpPr>
          <p:nvPr/>
        </p:nvSpPr>
        <p:spPr bwMode="auto">
          <a:xfrm>
            <a:off x="4998404" y="771874"/>
            <a:ext cx="6861295" cy="5837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lvl="0" algn="just" eaLnBrk="0" fontAlgn="base" hangingPunct="0">
              <a:lnSpc>
                <a:spcPts val="2800"/>
              </a:lnSpc>
              <a:spcBef>
                <a:spcPct val="0"/>
              </a:spcBef>
              <a:spcAft>
                <a:spcPct val="0"/>
              </a:spcAft>
            </a:pPr>
            <a:r>
              <a:rPr lang="en-US" altLang="zh-CN" sz="2400" dirty="0"/>
              <a:t>But the sales push rarely stops in the office. The flashy brochures and pamphlets left by the sales reps are often followed up with meals at expensive restaurants, meetings in warm and sunny places, and an inundation of promotional gadgets. Rarely do patients watch a doctor write with a pen that isn't emblazoned with a drug's name, or see a nurse use a tablet not bearing a pharmaceutical company's logo. Millions of dollars are spent by pharmaceutical companies on promotional products like coffee mugs, shirts, umbrellas, and golf balls. Money well spent? It's hard to tell. ‘I've been the recipient of golf balls from one company and I use them, but it doesn't make me prescribe their medicine,' says one doctor. </a:t>
            </a:r>
            <a:endParaRPr kumimoji="0" lang="en-US" altLang="zh-CN" sz="24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a:xfrm>
            <a:off x="0" y="2079423"/>
            <a:ext cx="11926957" cy="4195481"/>
          </a:xfrm>
        </p:spPr>
        <p:txBody>
          <a:bodyPr/>
          <a:lstStyle/>
          <a:p>
            <a:pPr marL="0" indent="0">
              <a:buNone/>
            </a:pPr>
            <a:r>
              <a:rPr lang="en-US" altLang="zh-CN" sz="2200" dirty="0"/>
              <a:t> </a:t>
            </a:r>
            <a:endParaRPr lang="zh-CN" altLang="zh-CN" sz="2200" dirty="0"/>
          </a:p>
        </p:txBody>
      </p:sp>
      <p:sp>
        <p:nvSpPr>
          <p:cNvPr id="5" name="TextBox 3"/>
          <p:cNvSpPr txBox="1"/>
          <p:nvPr/>
        </p:nvSpPr>
        <p:spPr>
          <a:xfrm>
            <a:off x="722247" y="1182718"/>
            <a:ext cx="4154172" cy="1569660"/>
          </a:xfrm>
          <a:prstGeom prst="rect">
            <a:avLst/>
          </a:prstGeom>
          <a:noFill/>
        </p:spPr>
        <p:txBody>
          <a:bodyPr wrap="square" rtlCol="0">
            <a:spAutoFit/>
          </a:bodyPr>
          <a:lstStyle/>
          <a:p>
            <a:r>
              <a:rPr lang="en-US" altLang="zh-CN" sz="2400" dirty="0"/>
              <a:t>The drug companies may give free drug samples to patients without doctors' prescriptions.</a:t>
            </a:r>
            <a:endParaRPr lang="zh-CN" altLang="zh-CN" sz="2400" dirty="0"/>
          </a:p>
        </p:txBody>
      </p:sp>
      <p:sp>
        <p:nvSpPr>
          <p:cNvPr id="6" name="TextBox 4"/>
          <p:cNvSpPr txBox="1"/>
          <p:nvPr/>
        </p:nvSpPr>
        <p:spPr>
          <a:xfrm>
            <a:off x="10381681" y="2113626"/>
            <a:ext cx="2900090" cy="9170542"/>
          </a:xfrm>
          <a:prstGeom prst="rect">
            <a:avLst/>
          </a:prstGeom>
          <a:noFill/>
        </p:spPr>
        <p:txBody>
          <a:bodyPr wrap="square" rtlCol="0">
            <a:spAutoFit/>
          </a:bodyPr>
          <a:lstStyle/>
          <a:p>
            <a:endParaRPr lang="zh-CN" altLang="zh-CN" sz="2400" dirty="0"/>
          </a:p>
        </p:txBody>
      </p:sp>
      <p:cxnSp>
        <p:nvCxnSpPr>
          <p:cNvPr id="8" name="直接连接符 7"/>
          <p:cNvCxnSpPr/>
          <p:nvPr/>
        </p:nvCxnSpPr>
        <p:spPr>
          <a:xfrm>
            <a:off x="4876419" y="1041400"/>
            <a:ext cx="0" cy="5150284"/>
          </a:xfrm>
          <a:prstGeom prst="line">
            <a:avLst/>
          </a:prstGeom>
        </p:spPr>
        <p:style>
          <a:lnRef idx="3">
            <a:schemeClr val="accent1"/>
          </a:lnRef>
          <a:fillRef idx="0">
            <a:schemeClr val="accent1"/>
          </a:fillRef>
          <a:effectRef idx="2">
            <a:schemeClr val="accent1"/>
          </a:effectRef>
          <a:fontRef idx="minor">
            <a:schemeClr val="tx1"/>
          </a:fontRef>
        </p:style>
      </p:cxnSp>
      <p:sp>
        <p:nvSpPr>
          <p:cNvPr id="7" name="Rectangle 2"/>
          <p:cNvSpPr>
            <a:spLocks noChangeArrowheads="1"/>
          </p:cNvSpPr>
          <p:nvPr/>
        </p:nvSpPr>
        <p:spPr bwMode="auto">
          <a:xfrm>
            <a:off x="5025159" y="1041400"/>
            <a:ext cx="6806567"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lvl="0" algn="just" eaLnBrk="0" fontAlgn="base" hangingPunct="0">
              <a:spcBef>
                <a:spcPct val="0"/>
              </a:spcBef>
              <a:spcAft>
                <a:spcPct val="0"/>
              </a:spcAft>
            </a:pPr>
            <a:r>
              <a:rPr lang="en-US" altLang="zh-CN" sz="2400" dirty="0">
                <a:latin typeface="Arial" panose="020B0604020202020204" pitchFamily="34" charset="0"/>
              </a:rPr>
              <a:t>Free samples of new and expensive drugs might be the single most effective way of getting doctors and patients to become loyal to a product. Salespeople hand out hundreds of dollars' worth of samples each week- $7.2 billion worth of them in one year. Though few comprehensive studies have been conducted, one by the University of Washington investigated how drug sample availability affected what physicians prescribe. A total of 131 doctors self-reported their prescribing patterns - the conclusion was that the availability of samples led them to dispense and prescribe drugs that differed from their preferred drug choice.</a:t>
            </a:r>
            <a:endParaRPr kumimoji="0" lang="en-US" altLang="zh-CN" sz="24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a:xfrm>
            <a:off x="0" y="2079423"/>
            <a:ext cx="11926957" cy="4195481"/>
          </a:xfrm>
        </p:spPr>
        <p:txBody>
          <a:bodyPr/>
          <a:lstStyle/>
          <a:p>
            <a:pPr marL="0" indent="0">
              <a:buNone/>
            </a:pPr>
            <a:r>
              <a:rPr lang="en-US" altLang="zh-CN" sz="2200" dirty="0"/>
              <a:t> </a:t>
            </a:r>
            <a:endParaRPr lang="zh-CN" altLang="zh-CN" sz="2200" dirty="0"/>
          </a:p>
        </p:txBody>
      </p:sp>
      <p:sp>
        <p:nvSpPr>
          <p:cNvPr id="5" name="TextBox 3"/>
          <p:cNvSpPr txBox="1"/>
          <p:nvPr/>
        </p:nvSpPr>
        <p:spPr>
          <a:xfrm>
            <a:off x="722247" y="1181308"/>
            <a:ext cx="4154172" cy="1384995"/>
          </a:xfrm>
          <a:prstGeom prst="rect">
            <a:avLst/>
          </a:prstGeom>
          <a:noFill/>
        </p:spPr>
        <p:txBody>
          <a:bodyPr wrap="square" rtlCol="0">
            <a:spAutoFit/>
          </a:bodyPr>
          <a:lstStyle/>
          <a:p>
            <a:r>
              <a:rPr lang="en-US" altLang="zh-CN" sz="2800" dirty="0"/>
              <a:t>It is legitimate for drug companies to make money</a:t>
            </a:r>
            <a:endParaRPr lang="zh-CN" altLang="zh-CN" sz="2800" dirty="0"/>
          </a:p>
        </p:txBody>
      </p:sp>
      <p:sp>
        <p:nvSpPr>
          <p:cNvPr id="6" name="TextBox 4"/>
          <p:cNvSpPr txBox="1"/>
          <p:nvPr/>
        </p:nvSpPr>
        <p:spPr>
          <a:xfrm>
            <a:off x="10381681" y="2113626"/>
            <a:ext cx="2900090" cy="9170542"/>
          </a:xfrm>
          <a:prstGeom prst="rect">
            <a:avLst/>
          </a:prstGeom>
          <a:noFill/>
        </p:spPr>
        <p:txBody>
          <a:bodyPr wrap="square" rtlCol="0">
            <a:spAutoFit/>
          </a:bodyPr>
          <a:lstStyle/>
          <a:p>
            <a:endParaRPr lang="zh-CN" altLang="zh-CN" sz="2400" dirty="0"/>
          </a:p>
        </p:txBody>
      </p:sp>
      <p:cxnSp>
        <p:nvCxnSpPr>
          <p:cNvPr id="8" name="直接连接符 7"/>
          <p:cNvCxnSpPr/>
          <p:nvPr/>
        </p:nvCxnSpPr>
        <p:spPr>
          <a:xfrm>
            <a:off x="4876419" y="1041400"/>
            <a:ext cx="0" cy="5150284"/>
          </a:xfrm>
          <a:prstGeom prst="line">
            <a:avLst/>
          </a:prstGeom>
        </p:spPr>
        <p:style>
          <a:lnRef idx="3">
            <a:schemeClr val="accent1"/>
          </a:lnRef>
          <a:fillRef idx="0">
            <a:schemeClr val="accent1"/>
          </a:fillRef>
          <a:effectRef idx="2">
            <a:schemeClr val="accent1"/>
          </a:effectRef>
          <a:fontRef idx="minor">
            <a:schemeClr val="tx1"/>
          </a:fontRef>
        </p:style>
      </p:cxnSp>
      <p:sp>
        <p:nvSpPr>
          <p:cNvPr id="7" name="Rectangle 2"/>
          <p:cNvSpPr>
            <a:spLocks noChangeArrowheads="1"/>
          </p:cNvSpPr>
          <p:nvPr/>
        </p:nvSpPr>
        <p:spPr bwMode="auto">
          <a:xfrm>
            <a:off x="5025159" y="985052"/>
            <a:ext cx="6986732"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lvl="0" algn="just" eaLnBrk="0" fontAlgn="base" hangingPunct="0">
              <a:spcBef>
                <a:spcPct val="0"/>
              </a:spcBef>
              <a:spcAft>
                <a:spcPct val="0"/>
              </a:spcAft>
            </a:pPr>
            <a:r>
              <a:rPr lang="en-US" altLang="zh-CN" sz="2400" dirty="0">
                <a:latin typeface="Arial" panose="020B0604020202020204" pitchFamily="34" charset="0"/>
              </a:rPr>
              <a:t>The bottom line is that pharmaceutical companies as a whole invest more in marketing than they do in research and development. And patients are the ones who pay - in the form of sky-rocketing prescription prices - for every pen that's handed out, every free theatre ticket, and every steak dinner eaten. In the end the fact remains that pharmaceutical companies have every right to make a profit and will continue to find new ways to increase sales. But as the medical world continues to grapple with what's acceptable and what's not, it is clear that companies must continue to be heavily scrutinized for their sales and marketing strategies.</a:t>
            </a:r>
            <a:endParaRPr kumimoji="0" lang="en-US" altLang="zh-CN" sz="24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15617" y="1041400"/>
            <a:ext cx="9965635" cy="926148"/>
          </a:xfrm>
        </p:spPr>
        <p:txBody>
          <a:bodyPr/>
          <a:lstStyle/>
          <a:p>
            <a:r>
              <a:rPr lang="zh-CN" altLang="en-US" dirty="0"/>
              <a:t>概念强化</a:t>
            </a:r>
          </a:p>
        </p:txBody>
      </p:sp>
      <p:sp>
        <p:nvSpPr>
          <p:cNvPr id="3" name="内容占位符 2"/>
          <p:cNvSpPr>
            <a:spLocks noGrp="1"/>
          </p:cNvSpPr>
          <p:nvPr>
            <p:ph sz="half" idx="1"/>
          </p:nvPr>
        </p:nvSpPr>
        <p:spPr>
          <a:xfrm>
            <a:off x="834887" y="2092675"/>
            <a:ext cx="11926957" cy="4195481"/>
          </a:xfrm>
        </p:spPr>
        <p:txBody>
          <a:bodyPr/>
          <a:lstStyle/>
          <a:p>
            <a:pPr marL="0" indent="0">
              <a:buNone/>
            </a:pPr>
            <a:r>
              <a:rPr lang="zh-CN" altLang="zh-CN" sz="3600" dirty="0"/>
              <a:t>题目与原文大量换词 </a:t>
            </a:r>
            <a:r>
              <a:rPr lang="en-US" altLang="zh-CN" sz="3600" dirty="0"/>
              <a:t>    Yes</a:t>
            </a:r>
          </a:p>
          <a:p>
            <a:pPr marL="0" indent="0">
              <a:buNone/>
            </a:pPr>
            <a:r>
              <a:rPr lang="zh-CN" altLang="zh-CN" sz="3600" dirty="0"/>
              <a:t>原文使用比喻举例等修辞 </a:t>
            </a:r>
            <a:r>
              <a:rPr lang="en-US" altLang="zh-CN" sz="3600" dirty="0"/>
              <a:t>     </a:t>
            </a:r>
            <a:r>
              <a:rPr lang="zh-CN" altLang="zh-CN" sz="3600" dirty="0"/>
              <a:t>非</a:t>
            </a:r>
            <a:r>
              <a:rPr lang="en-US" altLang="zh-CN" sz="3600" dirty="0"/>
              <a:t>NG</a:t>
            </a:r>
            <a:endParaRPr lang="zh-CN" altLang="zh-CN" sz="36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多选题的难度比单选题要小</a:t>
            </a:r>
          </a:p>
        </p:txBody>
      </p:sp>
      <p:sp>
        <p:nvSpPr>
          <p:cNvPr id="3" name="内容占位符 2"/>
          <p:cNvSpPr>
            <a:spLocks noGrp="1"/>
          </p:cNvSpPr>
          <p:nvPr>
            <p:ph sz="half" idx="1"/>
          </p:nvPr>
        </p:nvSpPr>
        <p:spPr>
          <a:xfrm>
            <a:off x="838145" y="2038065"/>
            <a:ext cx="11926957" cy="4195481"/>
          </a:xfrm>
        </p:spPr>
        <p:txBody>
          <a:bodyPr/>
          <a:lstStyle/>
          <a:p>
            <a:pPr marL="0" indent="0">
              <a:buNone/>
            </a:pPr>
            <a:r>
              <a:rPr lang="en-US" altLang="zh-CN" sz="3200" b="1" dirty="0">
                <a:effectLst>
                  <a:outerShdw blurRad="38100" dist="38100" dir="2700000" algn="tl">
                    <a:srgbClr val="000000">
                      <a:alpha val="43137"/>
                    </a:srgbClr>
                  </a:outerShdw>
                </a:effectLst>
                <a:latin typeface="微软雅黑" panose="020B0503020204020204" charset="-122"/>
                <a:ea typeface="微软雅黑" panose="020B0503020204020204" charset="-122"/>
              </a:rPr>
              <a:t>C9T2P1   P44</a:t>
            </a:r>
          </a:p>
          <a:p>
            <a:pPr marL="0" indent="0">
              <a:buNone/>
            </a:pPr>
            <a:r>
              <a:rPr lang="en-US" altLang="zh-CN" i="1" dirty="0"/>
              <a:t>The list below includes factors contributing to classroom noise.</a:t>
            </a:r>
            <a:endParaRPr lang="zh-CN" altLang="zh-CN" dirty="0"/>
          </a:p>
          <a:p>
            <a:pPr marL="0" indent="0">
              <a:buNone/>
            </a:pPr>
            <a:r>
              <a:rPr lang="en-US" altLang="zh-CN" dirty="0"/>
              <a:t>Which </a:t>
            </a:r>
            <a:r>
              <a:rPr lang="en-US" altLang="zh-CN" b="1" dirty="0"/>
              <a:t>TWO</a:t>
            </a:r>
            <a:r>
              <a:rPr lang="en-US" altLang="zh-CN" dirty="0"/>
              <a:t> are mentioned by the writer of the passage?</a:t>
            </a:r>
            <a:endParaRPr lang="zh-CN" altLang="zh-CN" dirty="0"/>
          </a:p>
          <a:p>
            <a:pPr marL="0" indent="0">
              <a:buNone/>
            </a:pPr>
            <a:r>
              <a:rPr lang="en-US" altLang="zh-CN" b="1" dirty="0"/>
              <a:t>A</a:t>
            </a:r>
            <a:r>
              <a:rPr lang="en-US" altLang="zh-CN" dirty="0"/>
              <a:t>   current teaching methods</a:t>
            </a:r>
            <a:endParaRPr lang="zh-CN" altLang="zh-CN" dirty="0"/>
          </a:p>
          <a:p>
            <a:pPr marL="0" indent="0">
              <a:buNone/>
            </a:pPr>
            <a:r>
              <a:rPr lang="en-US" altLang="zh-CN" b="1" dirty="0"/>
              <a:t>B</a:t>
            </a:r>
            <a:r>
              <a:rPr lang="en-US" altLang="zh-CN" dirty="0"/>
              <a:t>   echoing corridors </a:t>
            </a:r>
            <a:endParaRPr lang="zh-CN" altLang="zh-CN" dirty="0"/>
          </a:p>
          <a:p>
            <a:pPr marL="0" indent="0">
              <a:buNone/>
            </a:pPr>
            <a:r>
              <a:rPr lang="en-US" altLang="zh-CN" b="1" dirty="0"/>
              <a:t>C</a:t>
            </a:r>
            <a:r>
              <a:rPr lang="en-US" altLang="zh-CN" dirty="0"/>
              <a:t>   cooling systems </a:t>
            </a:r>
            <a:endParaRPr lang="zh-CN" altLang="zh-CN" dirty="0"/>
          </a:p>
          <a:p>
            <a:pPr marL="0" indent="0">
              <a:buNone/>
            </a:pPr>
            <a:r>
              <a:rPr lang="en-US" altLang="zh-CN" b="1" dirty="0"/>
              <a:t>D</a:t>
            </a:r>
            <a:r>
              <a:rPr lang="en-US" altLang="zh-CN" dirty="0"/>
              <a:t>   large class sizes</a:t>
            </a:r>
            <a:endParaRPr lang="zh-CN" altLang="zh-CN" dirty="0"/>
          </a:p>
          <a:p>
            <a:pPr marL="0" indent="0">
              <a:buNone/>
            </a:pPr>
            <a:r>
              <a:rPr lang="en-US" altLang="zh-CN" b="1" dirty="0"/>
              <a:t>E</a:t>
            </a:r>
            <a:r>
              <a:rPr lang="en-US" altLang="zh-CN" dirty="0"/>
              <a:t>   loud-voiced teachers</a:t>
            </a:r>
            <a:endParaRPr lang="zh-CN" altLang="zh-CN" dirty="0"/>
          </a:p>
          <a:p>
            <a:pPr marL="0" indent="0">
              <a:buNone/>
            </a:pPr>
            <a:r>
              <a:rPr lang="en-US" altLang="zh-CN" b="1" dirty="0"/>
              <a:t>F</a:t>
            </a:r>
            <a:r>
              <a:rPr lang="en-US" altLang="zh-CN" dirty="0"/>
              <a:t>   playground games</a:t>
            </a:r>
            <a:endParaRPr lang="zh-CN" altLang="zh-CN" dirty="0"/>
          </a:p>
          <a:p>
            <a:pPr marL="0" indent="0">
              <a:buNone/>
            </a:pP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228449" y="1164485"/>
            <a:ext cx="11635409" cy="4195481"/>
          </a:xfrm>
        </p:spPr>
        <p:txBody>
          <a:bodyPr/>
          <a:lstStyle/>
          <a:p>
            <a:pPr marL="0" lvl="0" indent="0" algn="just">
              <a:lnSpc>
                <a:spcPts val="3000"/>
              </a:lnSpc>
              <a:buNone/>
            </a:pPr>
            <a:r>
              <a:rPr lang="en-US" altLang="zh-CN" dirty="0"/>
              <a:t>B  A preliminary study in New Zealand has shown that classroom noise presents a major concern for teachers and pupils. Modern teaching practices, the organizations of desks in the classroom, poor classroom acoustics, and mechanical means of ventilation such as air-conditioning units all contribute to the number of children unable to comprehend the teacher’s voice. Education researchers Nelson and Soli have also suggested that recent trends in learning often involve collaborative interaction of multiple minds and tools as much as  individual possession of information. This all amounts to heightened activity and noise levels, which have the potential to be particularly serious for children experiencing auditory function deficit. Noise in classroom can only exacerbate their difficulty in comprehending and processing verbal communication with other children and instructions from the teacher.</a:t>
            </a:r>
            <a:endParaRPr lang="zh-CN" altLang="zh-CN"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218360" y="1098677"/>
            <a:ext cx="11635409" cy="4195481"/>
          </a:xfrm>
        </p:spPr>
        <p:txBody>
          <a:bodyPr/>
          <a:lstStyle/>
          <a:p>
            <a:pPr marL="0" indent="0">
              <a:lnSpc>
                <a:spcPct val="70000"/>
              </a:lnSpc>
              <a:buNone/>
            </a:pPr>
            <a:r>
              <a:rPr lang="zh-CN" altLang="zh-CN" dirty="0"/>
              <a:t>　　</a:t>
            </a:r>
            <a:r>
              <a:rPr lang="en-US" altLang="zh-CN" dirty="0"/>
              <a:t>Below are listed some popular beliefs about genius and giftedness. </a:t>
            </a:r>
            <a:endParaRPr lang="zh-CN" altLang="zh-CN" dirty="0"/>
          </a:p>
          <a:p>
            <a:pPr marL="0" indent="0">
              <a:lnSpc>
                <a:spcPct val="70000"/>
              </a:lnSpc>
              <a:buNone/>
            </a:pPr>
            <a:r>
              <a:rPr lang="zh-CN" altLang="zh-CN" dirty="0"/>
              <a:t>　　</a:t>
            </a:r>
            <a:r>
              <a:rPr lang="en-US" altLang="zh-CN" dirty="0"/>
              <a:t>Which FIVE of these beliefs are reported by the writer of the text? </a:t>
            </a:r>
          </a:p>
          <a:p>
            <a:pPr marL="0" indent="0">
              <a:lnSpc>
                <a:spcPct val="70000"/>
              </a:lnSpc>
              <a:buNone/>
            </a:pPr>
            <a:endParaRPr lang="zh-CN" altLang="zh-CN" dirty="0"/>
          </a:p>
          <a:p>
            <a:pPr marL="0" indent="0">
              <a:lnSpc>
                <a:spcPct val="70000"/>
              </a:lnSpc>
              <a:buNone/>
            </a:pPr>
            <a:r>
              <a:rPr lang="zh-CN" altLang="zh-CN" dirty="0"/>
              <a:t>　　</a:t>
            </a:r>
            <a:r>
              <a:rPr lang="en-US" altLang="zh-CN" dirty="0"/>
              <a:t>A  Truly gifted people are talented in all areas. </a:t>
            </a:r>
            <a:endParaRPr lang="zh-CN" altLang="zh-CN" dirty="0"/>
          </a:p>
          <a:p>
            <a:pPr marL="0" indent="0">
              <a:lnSpc>
                <a:spcPct val="70000"/>
              </a:lnSpc>
              <a:buNone/>
            </a:pPr>
            <a:r>
              <a:rPr lang="zh-CN" altLang="zh-CN" dirty="0"/>
              <a:t>　　</a:t>
            </a:r>
            <a:r>
              <a:rPr lang="en-US" altLang="zh-CN" dirty="0"/>
              <a:t>B  The talents of geniuses are soon exhausted. </a:t>
            </a:r>
            <a:endParaRPr lang="zh-CN" altLang="zh-CN" dirty="0"/>
          </a:p>
          <a:p>
            <a:pPr marL="0" indent="0">
              <a:lnSpc>
                <a:spcPct val="70000"/>
              </a:lnSpc>
              <a:buNone/>
            </a:pPr>
            <a:r>
              <a:rPr lang="zh-CN" altLang="zh-CN" dirty="0"/>
              <a:t>　　</a:t>
            </a:r>
            <a:r>
              <a:rPr lang="en-US" altLang="zh-CN" dirty="0"/>
              <a:t>C  Gifted people should use their gifts. </a:t>
            </a:r>
            <a:endParaRPr lang="zh-CN" altLang="zh-CN" dirty="0"/>
          </a:p>
          <a:p>
            <a:pPr marL="0" indent="0">
              <a:lnSpc>
                <a:spcPct val="70000"/>
              </a:lnSpc>
              <a:buNone/>
            </a:pPr>
            <a:r>
              <a:rPr lang="zh-CN" altLang="zh-CN" dirty="0"/>
              <a:t>　　</a:t>
            </a:r>
            <a:r>
              <a:rPr lang="en-US" altLang="zh-CN" dirty="0"/>
              <a:t>D  A genius appears once in every generation. </a:t>
            </a:r>
            <a:endParaRPr lang="zh-CN" altLang="zh-CN" dirty="0"/>
          </a:p>
          <a:p>
            <a:pPr marL="0" indent="0">
              <a:lnSpc>
                <a:spcPct val="70000"/>
              </a:lnSpc>
              <a:buNone/>
            </a:pPr>
            <a:r>
              <a:rPr lang="zh-CN" altLang="zh-CN" dirty="0"/>
              <a:t>　　</a:t>
            </a:r>
            <a:r>
              <a:rPr lang="en-US" altLang="zh-CN" dirty="0"/>
              <a:t>E   Genius can be easily destroyed by discouragement. </a:t>
            </a:r>
            <a:endParaRPr lang="zh-CN" altLang="zh-CN" dirty="0"/>
          </a:p>
          <a:p>
            <a:pPr marL="0" indent="0">
              <a:lnSpc>
                <a:spcPct val="70000"/>
              </a:lnSpc>
              <a:buNone/>
            </a:pPr>
            <a:r>
              <a:rPr lang="zh-CN" altLang="zh-CN" dirty="0"/>
              <a:t>　　</a:t>
            </a:r>
            <a:r>
              <a:rPr lang="en-US" altLang="zh-CN" dirty="0"/>
              <a:t>F   Genius is inherited. </a:t>
            </a:r>
            <a:endParaRPr lang="zh-CN" altLang="zh-CN" dirty="0"/>
          </a:p>
          <a:p>
            <a:pPr marL="0" indent="0">
              <a:lnSpc>
                <a:spcPct val="70000"/>
              </a:lnSpc>
              <a:buNone/>
            </a:pPr>
            <a:r>
              <a:rPr lang="zh-CN" altLang="zh-CN" dirty="0"/>
              <a:t>　　</a:t>
            </a:r>
            <a:r>
              <a:rPr lang="en-US" altLang="zh-CN" dirty="0"/>
              <a:t>G  Gifted people are very hard to live with. </a:t>
            </a:r>
            <a:endParaRPr lang="zh-CN" altLang="zh-CN" dirty="0"/>
          </a:p>
          <a:p>
            <a:pPr marL="0" indent="0">
              <a:lnSpc>
                <a:spcPct val="70000"/>
              </a:lnSpc>
              <a:buNone/>
            </a:pPr>
            <a:r>
              <a:rPr lang="zh-CN" altLang="zh-CN" dirty="0"/>
              <a:t>　　</a:t>
            </a:r>
            <a:r>
              <a:rPr lang="en-US" altLang="zh-CN" dirty="0"/>
              <a:t>H   People never appreciate true genius. </a:t>
            </a:r>
            <a:endParaRPr lang="zh-CN" altLang="zh-CN" dirty="0"/>
          </a:p>
          <a:p>
            <a:pPr marL="0" indent="0">
              <a:lnSpc>
                <a:spcPct val="70000"/>
              </a:lnSpc>
              <a:buNone/>
            </a:pPr>
            <a:r>
              <a:rPr lang="zh-CN" altLang="zh-CN" dirty="0"/>
              <a:t>　　</a:t>
            </a:r>
            <a:r>
              <a:rPr lang="en-US" altLang="zh-CN" dirty="0"/>
              <a:t>I   Geniuses are natural leaders. </a:t>
            </a:r>
            <a:endParaRPr lang="zh-CN" altLang="zh-CN" dirty="0"/>
          </a:p>
          <a:p>
            <a:pPr marL="0" indent="0">
              <a:lnSpc>
                <a:spcPct val="70000"/>
              </a:lnSpc>
              <a:buNone/>
            </a:pPr>
            <a:r>
              <a:rPr lang="zh-CN" altLang="zh-CN" dirty="0"/>
              <a:t>　　</a:t>
            </a:r>
            <a:r>
              <a:rPr lang="en-US" altLang="zh-CN" dirty="0"/>
              <a:t>J   Gifted people develop their greatness through difficulties. </a:t>
            </a:r>
            <a:endParaRPr lang="zh-CN" altLang="zh-CN" dirty="0"/>
          </a:p>
          <a:p>
            <a:pPr marL="0" indent="0">
              <a:lnSpc>
                <a:spcPct val="70000"/>
              </a:lnSpc>
              <a:buNone/>
            </a:pPr>
            <a:r>
              <a:rPr lang="zh-CN" altLang="zh-CN" dirty="0"/>
              <a:t>　　</a:t>
            </a:r>
            <a:r>
              <a:rPr lang="en-US" altLang="zh-CN" dirty="0"/>
              <a:t>K  Genius will always reveal itself. </a:t>
            </a:r>
            <a:endParaRPr lang="zh-CN" altLang="zh-CN" dirty="0"/>
          </a:p>
          <a:p>
            <a:pPr marL="0" indent="0" algn="just">
              <a:lnSpc>
                <a:spcPct val="70000"/>
              </a:lnSpc>
              <a:buNone/>
            </a:pPr>
            <a:endParaRPr lang="zh-CN" altLang="zh-C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先回忆一下填空题的解题理念</a:t>
            </a:r>
          </a:p>
        </p:txBody>
      </p:sp>
      <p:sp>
        <p:nvSpPr>
          <p:cNvPr id="3" name="内容占位符 2"/>
          <p:cNvSpPr>
            <a:spLocks noGrp="1"/>
          </p:cNvSpPr>
          <p:nvPr>
            <p:ph sz="half" idx="1"/>
          </p:nvPr>
        </p:nvSpPr>
        <p:spPr>
          <a:xfrm>
            <a:off x="1103311" y="2052918"/>
            <a:ext cx="10545349" cy="4195481"/>
          </a:xfrm>
        </p:spPr>
        <p:txBody>
          <a:bodyPr/>
          <a:lstStyle/>
          <a:p>
            <a:pPr marL="0" indent="0" fontAlgn="base">
              <a:spcBef>
                <a:spcPct val="0"/>
              </a:spcBef>
              <a:spcAft>
                <a:spcPct val="0"/>
              </a:spcAft>
              <a:buNone/>
            </a:pPr>
            <a:r>
              <a:rPr lang="en-US" altLang="zh-CN" b="1" dirty="0">
                <a:latin typeface="微软雅黑" panose="020B0503020204020204" charset="-122"/>
                <a:ea typeface="微软雅黑" panose="020B0503020204020204" charset="-122"/>
              </a:rPr>
              <a:t>1</a:t>
            </a:r>
            <a:r>
              <a:rPr lang="zh-CN" altLang="en-US" b="1" dirty="0">
                <a:latin typeface="微软雅黑" panose="020B0503020204020204" charset="-122"/>
                <a:ea typeface="微软雅黑" panose="020B0503020204020204" charset="-122"/>
              </a:rPr>
              <a:t>、定段：用尽可能多的名词帮我们定位（数字 符号 大写）</a:t>
            </a:r>
            <a:endParaRPr lang="en-US" altLang="zh-CN" b="1" dirty="0">
              <a:latin typeface="微软雅黑" panose="020B0503020204020204" charset="-122"/>
              <a:ea typeface="微软雅黑" panose="020B0503020204020204" charset="-122"/>
            </a:endParaRPr>
          </a:p>
          <a:p>
            <a:pPr marL="0" indent="0" fontAlgn="base">
              <a:spcBef>
                <a:spcPct val="0"/>
              </a:spcBef>
              <a:spcAft>
                <a:spcPct val="0"/>
              </a:spcAft>
              <a:buNone/>
            </a:pPr>
            <a:endParaRPr lang="en-US" altLang="zh-CN" b="1" dirty="0">
              <a:latin typeface="微软雅黑" panose="020B0503020204020204" charset="-122"/>
              <a:ea typeface="微软雅黑" panose="020B0503020204020204" charset="-122"/>
            </a:endParaRPr>
          </a:p>
          <a:p>
            <a:pPr marL="0" indent="0" fontAlgn="base">
              <a:spcBef>
                <a:spcPct val="0"/>
              </a:spcBef>
              <a:spcAft>
                <a:spcPct val="0"/>
              </a:spcAft>
              <a:buNone/>
            </a:pPr>
            <a:r>
              <a:rPr lang="en-US" altLang="zh-CN" b="1" dirty="0">
                <a:latin typeface="微软雅黑" panose="020B0503020204020204" charset="-122"/>
                <a:ea typeface="微软雅黑" panose="020B0503020204020204" charset="-122"/>
              </a:rPr>
              <a:t>2</a:t>
            </a:r>
            <a:r>
              <a:rPr lang="zh-CN" altLang="en-US" b="1" dirty="0">
                <a:latin typeface="微软雅黑" panose="020B0503020204020204" charset="-122"/>
                <a:ea typeface="微软雅黑" panose="020B0503020204020204" charset="-122"/>
              </a:rPr>
              <a:t>、定句：前后句（标杆）</a:t>
            </a:r>
            <a:r>
              <a:rPr lang="en-US" altLang="zh-CN" b="1" dirty="0">
                <a:latin typeface="微软雅黑" panose="020B0503020204020204" charset="-122"/>
                <a:ea typeface="微软雅黑" panose="020B0503020204020204" charset="-122"/>
              </a:rPr>
              <a:t>+</a:t>
            </a:r>
            <a:r>
              <a:rPr lang="zh-CN" altLang="en-US" b="1" dirty="0">
                <a:latin typeface="微软雅黑" panose="020B0503020204020204" charset="-122"/>
                <a:ea typeface="微软雅黑" panose="020B0503020204020204" charset="-122"/>
              </a:rPr>
              <a:t>本句（适当放大范围）</a:t>
            </a:r>
            <a:endParaRPr lang="en-US" altLang="zh-CN" b="1" dirty="0">
              <a:latin typeface="微软雅黑" panose="020B0503020204020204" charset="-122"/>
              <a:ea typeface="微软雅黑" panose="020B0503020204020204" charset="-122"/>
            </a:endParaRPr>
          </a:p>
          <a:p>
            <a:pPr marL="0" indent="0" fontAlgn="base">
              <a:spcBef>
                <a:spcPct val="0"/>
              </a:spcBef>
              <a:spcAft>
                <a:spcPct val="0"/>
              </a:spcAft>
              <a:buNone/>
            </a:pPr>
            <a:endParaRPr lang="en-US" altLang="zh-CN" b="1" dirty="0">
              <a:latin typeface="微软雅黑" panose="020B0503020204020204" charset="-122"/>
              <a:ea typeface="微软雅黑" panose="020B0503020204020204" charset="-122"/>
            </a:endParaRPr>
          </a:p>
          <a:p>
            <a:pPr marL="0" indent="0" fontAlgn="base">
              <a:spcBef>
                <a:spcPct val="0"/>
              </a:spcBef>
              <a:spcAft>
                <a:spcPct val="0"/>
              </a:spcAft>
              <a:buNone/>
            </a:pPr>
            <a:r>
              <a:rPr lang="en-US" altLang="zh-CN" b="1" dirty="0">
                <a:latin typeface="微软雅黑" panose="020B0503020204020204" charset="-122"/>
                <a:ea typeface="微软雅黑" panose="020B0503020204020204" charset="-122"/>
              </a:rPr>
              <a:t>3</a:t>
            </a:r>
            <a:r>
              <a:rPr lang="zh-CN" altLang="en-US" b="1" dirty="0">
                <a:latin typeface="微软雅黑" panose="020B0503020204020204" charset="-122"/>
                <a:ea typeface="微软雅黑" panose="020B0503020204020204" charset="-122"/>
              </a:rPr>
              <a:t>、定词：词性（单复数 人地物事）</a:t>
            </a:r>
            <a:r>
              <a:rPr lang="en-US" altLang="zh-CN" b="1" dirty="0">
                <a:latin typeface="微软雅黑" panose="020B0503020204020204" charset="-122"/>
                <a:ea typeface="微软雅黑" panose="020B0503020204020204" charset="-122"/>
              </a:rPr>
              <a:t>+</a:t>
            </a:r>
            <a:r>
              <a:rPr lang="zh-CN" altLang="en-US" b="1" dirty="0">
                <a:latin typeface="微软雅黑" panose="020B0503020204020204" charset="-122"/>
                <a:ea typeface="微软雅黑" panose="020B0503020204020204" charset="-122"/>
              </a:rPr>
              <a:t>空前后的近义替换</a:t>
            </a:r>
            <a:endParaRPr lang="en-US" altLang="zh-CN" b="1" dirty="0">
              <a:latin typeface="微软雅黑" panose="020B0503020204020204" charset="-122"/>
              <a:ea typeface="微软雅黑" panose="020B0503020204020204" charset="-122"/>
            </a:endParaRPr>
          </a:p>
          <a:p>
            <a:pPr marL="0" indent="0" fontAlgn="base">
              <a:spcBef>
                <a:spcPct val="0"/>
              </a:spcBef>
              <a:spcAft>
                <a:spcPct val="0"/>
              </a:spcAft>
              <a:buNone/>
            </a:pPr>
            <a:endParaRPr lang="en-US" altLang="zh-CN" b="1" dirty="0">
              <a:latin typeface="微软雅黑" panose="020B0503020204020204" charset="-122"/>
              <a:ea typeface="微软雅黑" panose="020B0503020204020204" charset="-122"/>
            </a:endParaRPr>
          </a:p>
          <a:p>
            <a:pPr marL="0" indent="0" fontAlgn="base">
              <a:spcBef>
                <a:spcPct val="0"/>
              </a:spcBef>
              <a:spcAft>
                <a:spcPct val="0"/>
              </a:spcAft>
              <a:buNone/>
            </a:pPr>
            <a:r>
              <a:rPr lang="en-US" altLang="zh-CN" b="1" dirty="0">
                <a:latin typeface="微软雅黑" panose="020B0503020204020204" charset="-122"/>
                <a:ea typeface="微软雅黑" panose="020B0503020204020204" charset="-122"/>
              </a:rPr>
              <a:t>4</a:t>
            </a:r>
            <a:r>
              <a:rPr lang="zh-CN" altLang="en-US" b="1" dirty="0">
                <a:latin typeface="微软雅黑" panose="020B0503020204020204" charset="-122"/>
                <a:ea typeface="微软雅黑" panose="020B0503020204020204" charset="-122"/>
              </a:rPr>
              <a:t>、检验：单词数限定（上下限） 名词前的定语一定填</a:t>
            </a:r>
            <a:endParaRPr lang="en-US" altLang="zh-CN" b="1" dirty="0">
              <a:latin typeface="微软雅黑" panose="020B0503020204020204" charset="-122"/>
              <a:ea typeface="微软雅黑" panose="020B0503020204020204" charset="-122"/>
            </a:endParaRPr>
          </a:p>
          <a:p>
            <a:pPr marL="0" indent="0" fontAlgn="base">
              <a:spcBef>
                <a:spcPct val="0"/>
              </a:spcBef>
              <a:spcAft>
                <a:spcPct val="0"/>
              </a:spcAft>
              <a:buNone/>
            </a:pPr>
            <a:r>
              <a:rPr lang="en-US" altLang="zh-CN" b="1" dirty="0">
                <a:latin typeface="微软雅黑" panose="020B0503020204020204" charset="-122"/>
                <a:ea typeface="微软雅黑" panose="020B0503020204020204" charset="-122"/>
              </a:rPr>
              <a:t>                  </a:t>
            </a:r>
          </a:p>
          <a:p>
            <a:pPr marL="0" indent="0" fontAlgn="base">
              <a:spcBef>
                <a:spcPct val="0"/>
              </a:spcBef>
              <a:spcAft>
                <a:spcPct val="0"/>
              </a:spcAft>
              <a:buNone/>
            </a:pPr>
            <a:r>
              <a:rPr lang="zh-CN" altLang="en-US" b="1" dirty="0">
                <a:latin typeface="微软雅黑" panose="020B0503020204020204" charset="-122"/>
                <a:ea typeface="微软雅黑" panose="020B0503020204020204" charset="-122"/>
              </a:rPr>
              <a:t>                已经在题干中出现的词不能成为答案  </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278295" y="1117727"/>
            <a:ext cx="11635409" cy="4195481"/>
          </a:xfrm>
        </p:spPr>
        <p:txBody>
          <a:bodyPr/>
          <a:lstStyle/>
          <a:p>
            <a:pPr marL="0" indent="0">
              <a:buNone/>
            </a:pPr>
            <a:r>
              <a:rPr lang="en-US" altLang="zh-CN" dirty="0"/>
              <a:t>The concept of genius and of gifts has become part of our folk culture, and attitudes are ambivalent towards them. We envy the gifted and mistrust them. In the mythology of giftedness, it is popularly believed that if people are talented in one area, they must be defective in another, that intellectuals are impractical, that prodigies burn too brightly too soon and burn out, that gifted people are eccentric, that they are physical weaklings, that there's a thin line between genius and madness, that genius runs in families, that the gifted are so clever they don't need special help, that giftedness is the same as having a high IQ, that some races are more intelligent or musical or mathematical than others, that genius goes </a:t>
            </a:r>
            <a:r>
              <a:rPr lang="en-US" altLang="zh-CN" dirty="0" err="1"/>
              <a:t>unrecognised</a:t>
            </a:r>
            <a:r>
              <a:rPr lang="en-US" altLang="zh-CN" dirty="0"/>
              <a:t> and unrewarded, that adversity makes men wise or that people with gifts have a responsibility to use them. Language has been enriched with such terms as 'highbrow', 'egghead', 'blue-stocking', 'wiseacre', 'know-all', '</a:t>
            </a:r>
            <a:r>
              <a:rPr lang="en-US" altLang="zh-CN" dirty="0" err="1"/>
              <a:t>boffin</a:t>
            </a:r>
            <a:r>
              <a:rPr lang="en-US" altLang="zh-CN" dirty="0"/>
              <a:t>' and, for many, 'intellectual' is a term of denigration. </a:t>
            </a:r>
            <a:endParaRPr lang="zh-CN" altLang="zh-C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3200" dirty="0"/>
              <a:t>C12T2P3      P48</a:t>
            </a:r>
            <a:endParaRPr lang="zh-CN" altLang="en-US" sz="3200" dirty="0"/>
          </a:p>
        </p:txBody>
      </p:sp>
      <p:sp>
        <p:nvSpPr>
          <p:cNvPr id="3" name="内容占位符 2"/>
          <p:cNvSpPr>
            <a:spLocks noGrp="1"/>
          </p:cNvSpPr>
          <p:nvPr>
            <p:ph sz="half" idx="1"/>
          </p:nvPr>
        </p:nvSpPr>
        <p:spPr/>
        <p:txBody>
          <a:bodyPr/>
          <a:lstStyle/>
          <a:p>
            <a:pPr marL="0" indent="0">
              <a:buNone/>
            </a:pPr>
            <a:r>
              <a:rPr lang="en-US" altLang="zh-CN" b="1" dirty="0">
                <a:latin typeface="微软雅黑" panose="020B0503020204020204" charset="-122"/>
                <a:ea typeface="微软雅黑" panose="020B0503020204020204" charset="-122"/>
              </a:rPr>
              <a:t>1  </a:t>
            </a:r>
            <a:r>
              <a:rPr lang="zh-CN" altLang="en-US" b="1" dirty="0">
                <a:latin typeface="微软雅黑" panose="020B0503020204020204" charset="-122"/>
                <a:ea typeface="微软雅黑" panose="020B0503020204020204" charset="-122"/>
              </a:rPr>
              <a:t>定段</a:t>
            </a:r>
            <a:endParaRPr lang="en-US" altLang="zh-CN" b="1" dirty="0">
              <a:latin typeface="微软雅黑" panose="020B0503020204020204" charset="-122"/>
              <a:ea typeface="微软雅黑" panose="020B0503020204020204" charset="-122"/>
            </a:endParaRPr>
          </a:p>
          <a:p>
            <a:pPr marL="0" indent="0">
              <a:buNone/>
            </a:pPr>
            <a:r>
              <a:rPr lang="zh-CN" altLang="en-US" b="1" dirty="0">
                <a:latin typeface="微软雅黑" panose="020B0503020204020204" charset="-122"/>
                <a:ea typeface="微软雅黑" panose="020B0503020204020204" charset="-122"/>
              </a:rPr>
              <a:t>表格题的横栏是最好的分层标识</a:t>
            </a:r>
            <a:endParaRPr lang="en-US" altLang="zh-CN" b="1" dirty="0">
              <a:latin typeface="微软雅黑" panose="020B0503020204020204" charset="-122"/>
              <a:ea typeface="微软雅黑" panose="020B0503020204020204" charset="-122"/>
            </a:endParaRPr>
          </a:p>
        </p:txBody>
      </p:sp>
      <p:pic>
        <p:nvPicPr>
          <p:cNvPr id="4" name="图片 3"/>
          <p:cNvPicPr>
            <a:picLocks noChangeAspect="1"/>
          </p:cNvPicPr>
          <p:nvPr/>
        </p:nvPicPr>
        <p:blipFill>
          <a:blip r:embed="rId2"/>
          <a:stretch>
            <a:fillRect/>
          </a:stretch>
        </p:blipFill>
        <p:spPr>
          <a:xfrm>
            <a:off x="1103310" y="3332300"/>
            <a:ext cx="8502455" cy="300146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内容占位符 4"/>
          <p:cNvGraphicFramePr>
            <a:graphicFrameLocks noGrp="1"/>
          </p:cNvGraphicFramePr>
          <p:nvPr>
            <p:ph sz="half" idx="1"/>
          </p:nvPr>
        </p:nvGraphicFramePr>
        <p:xfrm>
          <a:off x="675861" y="1219198"/>
          <a:ext cx="10760765" cy="5057030"/>
        </p:xfrm>
        <a:graphic>
          <a:graphicData uri="http://schemas.openxmlformats.org/drawingml/2006/table">
            <a:tbl>
              <a:tblPr>
                <a:tableStyleId>{5C22544A-7EE6-4342-B048-85BDC9FD1C3A}</a:tableStyleId>
              </a:tblPr>
              <a:tblGrid>
                <a:gridCol w="4898050">
                  <a:extLst>
                    <a:ext uri="{9D8B030D-6E8A-4147-A177-3AD203B41FA5}">
                      <a16:colId xmlns:a16="http://schemas.microsoft.com/office/drawing/2014/main" val="20000"/>
                    </a:ext>
                  </a:extLst>
                </a:gridCol>
                <a:gridCol w="5862715">
                  <a:extLst>
                    <a:ext uri="{9D8B030D-6E8A-4147-A177-3AD203B41FA5}">
                      <a16:colId xmlns:a16="http://schemas.microsoft.com/office/drawing/2014/main" val="20001"/>
                    </a:ext>
                  </a:extLst>
                </a:gridCol>
              </a:tblGrid>
              <a:tr h="629478">
                <a:tc>
                  <a:txBody>
                    <a:bodyPr/>
                    <a:lstStyle/>
                    <a:p>
                      <a:pPr algn="ctr">
                        <a:spcAft>
                          <a:spcPts val="0"/>
                        </a:spcAft>
                      </a:pPr>
                      <a:r>
                        <a:rPr lang="en-US" sz="2800" kern="0" dirty="0">
                          <a:effectLst/>
                        </a:rPr>
                        <a:t>Test</a:t>
                      </a:r>
                      <a:endParaRPr lang="zh-CN" sz="2800" kern="100" dirty="0">
                        <a:effectLst/>
                        <a:latin typeface="Times New Roman" panose="02020603050405020304" pitchFamily="18" charset="0"/>
                        <a:ea typeface="MS Gothic" panose="020B0609070205080204" pitchFamily="49" charset="-128"/>
                        <a:cs typeface="MS Gothic" panose="020B0609070205080204" pitchFamily="49" charset="-128"/>
                      </a:endParaRPr>
                    </a:p>
                  </a:txBody>
                  <a:tcPr marL="0" marR="0" marT="0" marB="0"/>
                </a:tc>
                <a:tc>
                  <a:txBody>
                    <a:bodyPr/>
                    <a:lstStyle/>
                    <a:p>
                      <a:pPr algn="ctr">
                        <a:spcAft>
                          <a:spcPts val="0"/>
                        </a:spcAft>
                      </a:pPr>
                      <a:r>
                        <a:rPr lang="en-US" sz="2800" kern="0" dirty="0">
                          <a:effectLst/>
                        </a:rPr>
                        <a:t>Findings</a:t>
                      </a:r>
                      <a:endParaRPr lang="zh-CN" sz="2800" kern="100" dirty="0">
                        <a:effectLst/>
                        <a:latin typeface="Times New Roman" panose="02020603050405020304" pitchFamily="18" charset="0"/>
                        <a:ea typeface="MS Gothic" panose="020B0609070205080204" pitchFamily="49" charset="-128"/>
                        <a:cs typeface="MS Gothic" panose="020B0609070205080204" pitchFamily="49" charset="-128"/>
                      </a:endParaRPr>
                    </a:p>
                  </a:txBody>
                  <a:tcPr marL="0" marR="0" marT="0" marB="0"/>
                </a:tc>
                <a:extLst>
                  <a:ext uri="{0D108BD9-81ED-4DB2-BD59-A6C34878D82A}">
                    <a16:rowId xmlns:a16="http://schemas.microsoft.com/office/drawing/2014/main" val="10000"/>
                  </a:ext>
                </a:extLst>
              </a:tr>
              <a:tr h="1888435">
                <a:tc>
                  <a:txBody>
                    <a:bodyPr/>
                    <a:lstStyle/>
                    <a:p>
                      <a:pPr algn="l">
                        <a:spcAft>
                          <a:spcPts val="0"/>
                        </a:spcAft>
                      </a:pPr>
                      <a:r>
                        <a:rPr lang="en-US" sz="2800" kern="0" dirty="0">
                          <a:effectLst/>
                        </a:rPr>
                        <a:t>Observing the 27 ......... of </a:t>
                      </a:r>
                      <a:r>
                        <a:rPr lang="en-US" sz="2800" kern="0" dirty="0">
                          <a:solidFill>
                            <a:srgbClr val="FF0000"/>
                          </a:solidFill>
                          <a:effectLst/>
                        </a:rPr>
                        <a:t>Russian-</a:t>
                      </a:r>
                      <a:endParaRPr lang="zh-CN" sz="2800" kern="100" dirty="0">
                        <a:solidFill>
                          <a:srgbClr val="FF0000"/>
                        </a:solidFill>
                        <a:effectLst/>
                      </a:endParaRPr>
                    </a:p>
                    <a:p>
                      <a:pPr algn="l">
                        <a:spcAft>
                          <a:spcPts val="0"/>
                        </a:spcAft>
                      </a:pPr>
                      <a:r>
                        <a:rPr lang="en-US" sz="2800" kern="0" dirty="0">
                          <a:solidFill>
                            <a:srgbClr val="FF0000"/>
                          </a:solidFill>
                          <a:effectLst/>
                        </a:rPr>
                        <a:t>English </a:t>
                      </a:r>
                      <a:r>
                        <a:rPr lang="en-US" sz="2800" kern="0" dirty="0">
                          <a:effectLst/>
                        </a:rPr>
                        <a:t>bilingual people when asked to select certain objects</a:t>
                      </a:r>
                      <a:endParaRPr lang="zh-CN" sz="2800" kern="100" dirty="0">
                        <a:effectLst/>
                        <a:latin typeface="Times New Roman" panose="02020603050405020304" pitchFamily="18" charset="0"/>
                        <a:ea typeface="MS Gothic" panose="020B0609070205080204" pitchFamily="49" charset="-128"/>
                        <a:cs typeface="MS Gothic" panose="020B0609070205080204" pitchFamily="49" charset="-128"/>
                      </a:endParaRPr>
                    </a:p>
                  </a:txBody>
                  <a:tcPr marL="0" marR="0" marT="0" marB="0"/>
                </a:tc>
                <a:tc>
                  <a:txBody>
                    <a:bodyPr/>
                    <a:lstStyle/>
                    <a:p>
                      <a:pPr algn="l">
                        <a:spcAft>
                          <a:spcPts val="0"/>
                        </a:spcAft>
                      </a:pPr>
                      <a:r>
                        <a:rPr lang="en-US" sz="2800" kern="0" dirty="0">
                          <a:effectLst/>
                        </a:rPr>
                        <a:t>Bilingual people engage both languages simultaneously: a </a:t>
                      </a:r>
                      <a:r>
                        <a:rPr lang="en-US" sz="2800" kern="0" dirty="0">
                          <a:solidFill>
                            <a:srgbClr val="FF0000"/>
                          </a:solidFill>
                          <a:effectLst/>
                        </a:rPr>
                        <a:t>mechanism </a:t>
                      </a:r>
                      <a:r>
                        <a:rPr lang="en-US" sz="2800" kern="0" dirty="0">
                          <a:effectLst/>
                        </a:rPr>
                        <a:t>known as 28 ...........</a:t>
                      </a:r>
                      <a:endParaRPr lang="zh-CN" sz="2800" kern="100" dirty="0">
                        <a:effectLst/>
                        <a:latin typeface="Times New Roman" panose="02020603050405020304" pitchFamily="18" charset="0"/>
                        <a:ea typeface="MS Gothic" panose="020B0609070205080204" pitchFamily="49" charset="-128"/>
                        <a:cs typeface="MS Gothic" panose="020B0609070205080204" pitchFamily="49" charset="-128"/>
                      </a:endParaRPr>
                    </a:p>
                  </a:txBody>
                  <a:tcPr marL="0" marR="0" marT="0" marB="0"/>
                </a:tc>
                <a:extLst>
                  <a:ext uri="{0D108BD9-81ED-4DB2-BD59-A6C34878D82A}">
                    <a16:rowId xmlns:a16="http://schemas.microsoft.com/office/drawing/2014/main" val="10001"/>
                  </a:ext>
                </a:extLst>
              </a:tr>
              <a:tr h="1258957">
                <a:tc>
                  <a:txBody>
                    <a:bodyPr/>
                    <a:lstStyle/>
                    <a:p>
                      <a:pPr algn="l">
                        <a:spcAft>
                          <a:spcPts val="0"/>
                        </a:spcAft>
                      </a:pPr>
                      <a:r>
                        <a:rPr lang="en-US" sz="2800" kern="0" dirty="0">
                          <a:effectLst/>
                        </a:rPr>
                        <a:t>A test called the 29 ........, focusing </a:t>
                      </a:r>
                      <a:endParaRPr lang="zh-CN" sz="2800" kern="100" dirty="0">
                        <a:effectLst/>
                      </a:endParaRPr>
                    </a:p>
                    <a:p>
                      <a:pPr algn="l">
                        <a:spcAft>
                          <a:spcPts val="0"/>
                        </a:spcAft>
                      </a:pPr>
                      <a:r>
                        <a:rPr lang="en-US" sz="2800" kern="0" dirty="0">
                          <a:effectLst/>
                        </a:rPr>
                        <a:t>on </a:t>
                      </a:r>
                      <a:r>
                        <a:rPr lang="en-US" sz="2800" kern="0" dirty="0">
                          <a:solidFill>
                            <a:srgbClr val="FF0000"/>
                          </a:solidFill>
                          <a:effectLst/>
                        </a:rPr>
                        <a:t>naming </a:t>
                      </a:r>
                      <a:r>
                        <a:rPr lang="en-US" sz="2800" kern="0" dirty="0" err="1">
                          <a:solidFill>
                            <a:srgbClr val="FF0000"/>
                          </a:solidFill>
                          <a:effectLst/>
                        </a:rPr>
                        <a:t>colours</a:t>
                      </a:r>
                      <a:endParaRPr lang="zh-CN" sz="2800" kern="100" dirty="0">
                        <a:solidFill>
                          <a:srgbClr val="FF0000"/>
                        </a:solidFill>
                        <a:effectLst/>
                        <a:latin typeface="Times New Roman" panose="02020603050405020304" pitchFamily="18" charset="0"/>
                        <a:ea typeface="MS Gothic" panose="020B0609070205080204" pitchFamily="49" charset="-128"/>
                        <a:cs typeface="MS Gothic" panose="020B0609070205080204" pitchFamily="49" charset="-128"/>
                      </a:endParaRPr>
                    </a:p>
                  </a:txBody>
                  <a:tcPr marL="0" marR="0" marT="0" marB="0"/>
                </a:tc>
                <a:tc>
                  <a:txBody>
                    <a:bodyPr/>
                    <a:lstStyle/>
                    <a:p>
                      <a:pPr algn="l">
                        <a:spcAft>
                          <a:spcPts val="0"/>
                        </a:spcAft>
                      </a:pPr>
                      <a:r>
                        <a:rPr lang="en-US" sz="2800" kern="0">
                          <a:effectLst/>
                        </a:rPr>
                        <a:t>Bilingual people are more able to handle tasks involving a skill called 30 ..........</a:t>
                      </a:r>
                      <a:endParaRPr lang="zh-CN" sz="2800" kern="100">
                        <a:effectLst/>
                        <a:latin typeface="Times New Roman" panose="02020603050405020304" pitchFamily="18" charset="0"/>
                        <a:ea typeface="MS Gothic" panose="020B0609070205080204" pitchFamily="49" charset="-128"/>
                        <a:cs typeface="MS Gothic" panose="020B0609070205080204" pitchFamily="49" charset="-128"/>
                      </a:endParaRPr>
                    </a:p>
                  </a:txBody>
                  <a:tcPr marL="0" marR="0" marT="0" marB="0"/>
                </a:tc>
                <a:extLst>
                  <a:ext uri="{0D108BD9-81ED-4DB2-BD59-A6C34878D82A}">
                    <a16:rowId xmlns:a16="http://schemas.microsoft.com/office/drawing/2014/main" val="10002"/>
                  </a:ext>
                </a:extLst>
              </a:tr>
              <a:tr h="1258957">
                <a:tc>
                  <a:txBody>
                    <a:bodyPr/>
                    <a:lstStyle/>
                    <a:p>
                      <a:pPr algn="l">
                        <a:spcAft>
                          <a:spcPts val="0"/>
                        </a:spcAft>
                      </a:pPr>
                      <a:r>
                        <a:rPr lang="en-US" sz="2800" kern="0">
                          <a:effectLst/>
                        </a:rPr>
                        <a:t>A test involving switching between tasks</a:t>
                      </a:r>
                      <a:endParaRPr lang="zh-CN" sz="2800" kern="100">
                        <a:effectLst/>
                        <a:latin typeface="Times New Roman" panose="02020603050405020304" pitchFamily="18" charset="0"/>
                        <a:ea typeface="MS Gothic" panose="020B0609070205080204" pitchFamily="49" charset="-128"/>
                        <a:cs typeface="MS Gothic" panose="020B0609070205080204" pitchFamily="49" charset="-128"/>
                      </a:endParaRPr>
                    </a:p>
                  </a:txBody>
                  <a:tcPr marL="0" marR="0" marT="0" marB="0"/>
                </a:tc>
                <a:tc>
                  <a:txBody>
                    <a:bodyPr/>
                    <a:lstStyle/>
                    <a:p>
                      <a:pPr algn="l">
                        <a:spcAft>
                          <a:spcPts val="0"/>
                        </a:spcAft>
                      </a:pPr>
                      <a:r>
                        <a:rPr lang="en-US" sz="2800" kern="0" dirty="0">
                          <a:effectLst/>
                        </a:rPr>
                        <a:t>When changing </a:t>
                      </a:r>
                      <a:r>
                        <a:rPr lang="en-US" sz="2800" kern="0" dirty="0">
                          <a:solidFill>
                            <a:srgbClr val="FF0000"/>
                          </a:solidFill>
                          <a:effectLst/>
                        </a:rPr>
                        <a:t>strategies</a:t>
                      </a:r>
                      <a:r>
                        <a:rPr lang="en-US" sz="2800" kern="0" dirty="0">
                          <a:effectLst/>
                        </a:rPr>
                        <a:t>, bilingual people have superior 31 ...........</a:t>
                      </a:r>
                      <a:endParaRPr lang="zh-CN" sz="2800" kern="100" dirty="0">
                        <a:effectLst/>
                        <a:latin typeface="Times New Roman" panose="02020603050405020304" pitchFamily="18" charset="0"/>
                        <a:ea typeface="MS Gothic" panose="020B0609070205080204" pitchFamily="49" charset="-128"/>
                        <a:cs typeface="MS Gothic" panose="020B0609070205080204" pitchFamily="49" charset="-128"/>
                      </a:endParaRPr>
                    </a:p>
                  </a:txBody>
                  <a:tcPr marL="0" marR="0" marT="0" marB="0"/>
                </a:tc>
                <a:extLst>
                  <a:ext uri="{0D108BD9-81ED-4DB2-BD59-A6C34878D82A}">
                    <a16:rowId xmlns:a16="http://schemas.microsoft.com/office/drawing/2014/main" val="10003"/>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397565" y="1138518"/>
            <a:ext cx="11383618" cy="4195481"/>
          </a:xfrm>
        </p:spPr>
        <p:txBody>
          <a:bodyPr/>
          <a:lstStyle/>
          <a:p>
            <a:pPr algn="just"/>
            <a:r>
              <a:rPr lang="en-US" altLang="zh-CN" dirty="0"/>
              <a:t>A  According to the latest figures, the majority of the world's population is now bilingual or multilingual, having grown up speaking two or more languages. In the past, such children were considered to be at a disadvantage compared with their monolingual peers. Over the past few decades, however, technological advances have allowed researchers to look more deeply at how bilingualism interacts with and changes the cognitive and neurological systems, thereby identifying several clear benefits of being bilingual.</a:t>
            </a:r>
            <a:endParaRPr lang="zh-CN" altLang="zh-C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 </a:t>
            </a:r>
            <a:endParaRPr lang="zh-CN" altLang="en-US" dirty="0"/>
          </a:p>
        </p:txBody>
      </p:sp>
      <p:sp>
        <p:nvSpPr>
          <p:cNvPr id="3" name="内容占位符 2"/>
          <p:cNvSpPr>
            <a:spLocks noGrp="1"/>
          </p:cNvSpPr>
          <p:nvPr>
            <p:ph sz="half" idx="1"/>
          </p:nvPr>
        </p:nvSpPr>
        <p:spPr>
          <a:xfrm>
            <a:off x="185831" y="1138519"/>
            <a:ext cx="11436625" cy="4016578"/>
          </a:xfrm>
        </p:spPr>
        <p:txBody>
          <a:bodyPr/>
          <a:lstStyle/>
          <a:p>
            <a:pPr algn="just"/>
            <a:r>
              <a:rPr lang="en-US" altLang="zh-CN" sz="2400" dirty="0"/>
              <a:t>B  Research shows that when a bilingual person uses one language, the other is active at the same time. When we hear a word, we don't hear the entire word all at once: the sounds arrive in sequential order. Long before the word is finished, the brain's language system begins to guess what that word might be. If you hear 'can', you will likely activate words like 'candy' and 'candle' as well, at least during the earlier stages of word recognition. For bilingual people, this activation is not limited to a single language; auditory input activates corresponding words regardless of the language to which they belong. Some of the most compelling evidence for this phenomenon, called 'language co-activation', comes from studying eye movements. </a:t>
            </a:r>
            <a:r>
              <a:rPr lang="en-US" altLang="zh-CN" sz="2400" dirty="0">
                <a:solidFill>
                  <a:srgbClr val="FF0000"/>
                </a:solidFill>
              </a:rPr>
              <a:t>A Russian-English </a:t>
            </a:r>
            <a:r>
              <a:rPr lang="en-US" altLang="zh-CN" sz="2400" dirty="0"/>
              <a:t>bilingual asked to 'pick up a marker' from a set of objects would look more at a stamp than someone who doesn't know Russian, because the Russian word for 'stamp', </a:t>
            </a:r>
            <a:r>
              <a:rPr lang="en-US" altLang="zh-CN" sz="2400" dirty="0" err="1"/>
              <a:t>marka</a:t>
            </a:r>
            <a:r>
              <a:rPr lang="en-US" altLang="zh-CN" sz="2400" dirty="0"/>
              <a:t>, sounds like the English word he or she heard, 'marker'. In cases like this, language co-activation occurs because what the listener hears could map onto words in either language.</a:t>
            </a:r>
            <a:endParaRPr lang="zh-CN" altLang="zh-CN" sz="2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1072138" y="1138519"/>
            <a:ext cx="9404723" cy="926148"/>
          </a:xfrm>
        </p:spPr>
        <p:txBody>
          <a:bodyPr/>
          <a:lstStyle/>
          <a:p>
            <a:r>
              <a:rPr lang="en-US" altLang="zh-CN" dirty="0"/>
              <a:t> </a:t>
            </a:r>
            <a:endParaRPr lang="zh-CN" altLang="en-US" dirty="0"/>
          </a:p>
        </p:txBody>
      </p:sp>
      <p:sp>
        <p:nvSpPr>
          <p:cNvPr id="3" name="内容占位符 2"/>
          <p:cNvSpPr>
            <a:spLocks noGrp="1"/>
          </p:cNvSpPr>
          <p:nvPr>
            <p:ph sz="half" idx="1"/>
          </p:nvPr>
        </p:nvSpPr>
        <p:spPr>
          <a:xfrm>
            <a:off x="331304" y="1263210"/>
            <a:ext cx="11436625" cy="4016578"/>
          </a:xfrm>
        </p:spPr>
        <p:txBody>
          <a:bodyPr/>
          <a:lstStyle/>
          <a:p>
            <a:pPr algn="just"/>
            <a:r>
              <a:rPr lang="en-US" altLang="zh-CN" sz="2000" dirty="0"/>
              <a:t>C  Having to deal with this persistent linguistic competition can result in difficulties, however. For instance, knowing more than one language can cause speakers to name pictures more slowly, and can increase 'tip-of-the-tongue states', when you can almost, but not quite, bring a word to mind. As a result, the constant juggling of two languages creates a need to control how much a person accesses a language at any given time. For this reason, bilingual people often perform better on tasks that require conflict management. In the classic Stroop Task, people see a word and are asked to </a:t>
            </a:r>
            <a:r>
              <a:rPr lang="en-US" altLang="zh-CN" sz="2000" dirty="0">
                <a:solidFill>
                  <a:srgbClr val="FF0000"/>
                </a:solidFill>
              </a:rPr>
              <a:t>name the </a:t>
            </a:r>
            <a:r>
              <a:rPr lang="en-US" altLang="zh-CN" sz="2000" dirty="0" err="1">
                <a:solidFill>
                  <a:srgbClr val="FF0000"/>
                </a:solidFill>
              </a:rPr>
              <a:t>colour</a:t>
            </a:r>
            <a:r>
              <a:rPr lang="en-US" altLang="zh-CN" sz="2000" dirty="0">
                <a:solidFill>
                  <a:srgbClr val="FF0000"/>
                </a:solidFill>
              </a:rPr>
              <a:t> </a:t>
            </a:r>
            <a:r>
              <a:rPr lang="en-US" altLang="zh-CN" sz="2000" dirty="0"/>
              <a:t>of the word's font. When the </a:t>
            </a:r>
            <a:r>
              <a:rPr lang="en-US" altLang="zh-CN" sz="2000" dirty="0" err="1"/>
              <a:t>colour</a:t>
            </a:r>
            <a:r>
              <a:rPr lang="en-US" altLang="zh-CN" sz="2000" dirty="0"/>
              <a:t> and the word match (i.e., the word 'red' printed in red), people correctly name the </a:t>
            </a:r>
            <a:r>
              <a:rPr lang="en-US" altLang="zh-CN" sz="2000" dirty="0" err="1"/>
              <a:t>colour</a:t>
            </a:r>
            <a:r>
              <a:rPr lang="en-US" altLang="zh-CN" sz="2000" dirty="0"/>
              <a:t> more quickly than when the </a:t>
            </a:r>
            <a:r>
              <a:rPr lang="en-US" altLang="zh-CN" sz="2000" dirty="0" err="1"/>
              <a:t>colour</a:t>
            </a:r>
            <a:r>
              <a:rPr lang="en-US" altLang="zh-CN" sz="2000" dirty="0"/>
              <a:t> and the word don't match (i.e., the word 'red' printed in blue). This occurs because the word itself ('red') and its font </a:t>
            </a:r>
            <a:r>
              <a:rPr lang="en-US" altLang="zh-CN" sz="2000" dirty="0" err="1"/>
              <a:t>colour</a:t>
            </a:r>
            <a:r>
              <a:rPr lang="en-US" altLang="zh-CN" sz="2000" dirty="0"/>
              <a:t> (blue)conflict. Bilingual people often excel at tasks such as this, which tap into the ability to ignore competing perceptual information and focus on the relevant aspects of the input. Bilinguals are also better at </a:t>
            </a:r>
            <a:r>
              <a:rPr lang="en-US" altLang="zh-CN" sz="2000" dirty="0">
                <a:solidFill>
                  <a:srgbClr val="7030A0"/>
                </a:solidFill>
              </a:rPr>
              <a:t>switching</a:t>
            </a:r>
            <a:r>
              <a:rPr lang="en-US" altLang="zh-CN" sz="2000" dirty="0"/>
              <a:t> between two tasks; for example, when bilinguals have to switch from categorizing objects by </a:t>
            </a:r>
            <a:r>
              <a:rPr lang="en-US" altLang="zh-CN" sz="2000" dirty="0" err="1"/>
              <a:t>colour</a:t>
            </a:r>
            <a:r>
              <a:rPr lang="en-US" altLang="zh-CN" sz="2000" dirty="0"/>
              <a:t> (red or green) to categorizing them by shape (circle or triangle'), they do so more quickly than monolingual people, reflecting better cognitive control when having to make rapid </a:t>
            </a:r>
            <a:r>
              <a:rPr lang="en-US" altLang="zh-CN" sz="2000" dirty="0">
                <a:solidFill>
                  <a:srgbClr val="FF0000"/>
                </a:solidFill>
              </a:rPr>
              <a:t>changes of strategy</a:t>
            </a:r>
            <a:r>
              <a:rPr lang="en-US" altLang="zh-CN" sz="2000" dirty="0"/>
              <a:t>.</a:t>
            </a:r>
            <a:endParaRPr lang="zh-CN" altLang="zh-CN" sz="2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定句</a:t>
            </a:r>
          </a:p>
        </p:txBody>
      </p:sp>
      <p:sp>
        <p:nvSpPr>
          <p:cNvPr id="3" name="内容占位符 2"/>
          <p:cNvSpPr>
            <a:spLocks noGrp="1"/>
          </p:cNvSpPr>
          <p:nvPr>
            <p:ph sz="half" idx="1"/>
          </p:nvPr>
        </p:nvSpPr>
        <p:spPr>
          <a:xfrm>
            <a:off x="573267" y="2032985"/>
            <a:ext cx="11926957" cy="4195481"/>
          </a:xfrm>
        </p:spPr>
        <p:txBody>
          <a:bodyPr/>
          <a:lstStyle/>
          <a:p>
            <a:pPr marL="0" indent="0">
              <a:buNone/>
            </a:pPr>
            <a:r>
              <a:rPr lang="zh-CN" altLang="en-US"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 填空题的题型中</a:t>
            </a: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r>
              <a:rPr lang="zh-CN" altLang="en-US"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句子填空、简答一定顺序</a:t>
            </a: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r>
              <a:rPr lang="zh-CN" altLang="en-US"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段落填空极个别情况乱序</a:t>
            </a: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r>
              <a:rPr lang="zh-CN" altLang="en-US"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其他题型可能乱序</a:t>
            </a: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marL="0" indent="0">
              <a:buNone/>
            </a:pPr>
            <a:r>
              <a:rPr lang="zh-CN" altLang="en-US" sz="3600" b="1" dirty="0">
                <a:effectLst>
                  <a:outerShdw blurRad="38100" dist="38100" dir="2700000" algn="tl">
                    <a:srgbClr val="000000">
                      <a:alpha val="43137"/>
                    </a:srgbClr>
                  </a:outerShdw>
                </a:effectLst>
                <a:latin typeface="微软雅黑" panose="020B0503020204020204" charset="-122"/>
                <a:ea typeface="微软雅黑" panose="020B0503020204020204" charset="-122"/>
              </a:rPr>
              <a:t>对于表格题：上下行不乱序，前后列可能乱序</a:t>
            </a:r>
            <a:endParaRPr lang="en-US" altLang="zh-CN" sz="3600"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SLIDE_MODEL_TYPE" val="cover"/>
</p:tagLst>
</file>

<file path=ppt/theme/theme1.xml><?xml version="1.0" encoding="utf-8"?>
<a:theme xmlns:a="http://schemas.openxmlformats.org/drawingml/2006/main" name="1_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雅思">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vert="horz" lIns="91440" tIns="45720" rIns="91440" bIns="45720" rtlCol="0">
        <a:noAutofit/>
      </a:bodyPr>
      <a:lstStyle>
        <a:defPPr marL="0" indent="0">
          <a:lnSpc>
            <a:spcPct val="150000"/>
          </a:lnSpc>
          <a:buNone/>
          <a:defRPr sz="2400" dirty="0" smtClean="0">
            <a:solidFill>
              <a:schemeClr val="tx1">
                <a:lumMod val="95000"/>
                <a:lumOff val="5000"/>
              </a:schemeClr>
            </a:solidFill>
            <a:ea typeface="微软雅黑" panose="020B0502040204020203" charset="-122"/>
          </a:defRPr>
        </a:defPPr>
      </a:lstStyle>
    </a:spDef>
    <a:txDef>
      <a:spPr>
        <a:noFill/>
      </a:spPr>
      <a:bodyPr wrap="square" rtlCol="0">
        <a:spAutoFit/>
      </a:bodyPr>
      <a:lstStyle>
        <a:defPPr>
          <a:defRPr kumimoji="1" sz="2400" smtClean="0">
            <a:latin typeface="+mn-lt"/>
            <a:ea typeface="微软雅黑" panose="020B0502040204020203" charset="-122"/>
            <a:cs typeface="微软雅黑" panose="020B0502040204020203"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3256</Words>
  <Application>Microsoft Office PowerPoint</Application>
  <PresentationFormat>宽屏</PresentationFormat>
  <Paragraphs>128</Paragraphs>
  <Slides>30</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30</vt:i4>
      </vt:variant>
    </vt:vector>
  </HeadingPairs>
  <TitlesOfParts>
    <vt:vector size="36" baseType="lpstr">
      <vt:lpstr>Arial Regular</vt:lpstr>
      <vt:lpstr>微软雅黑</vt:lpstr>
      <vt:lpstr>Arial</vt:lpstr>
      <vt:lpstr>Arial Black</vt:lpstr>
      <vt:lpstr>Times New Roman</vt:lpstr>
      <vt:lpstr>1_自定义设计方案</vt:lpstr>
      <vt:lpstr>雅思无忧直播课程-阅读</vt:lpstr>
      <vt:lpstr>本节课教学计划</vt:lpstr>
      <vt:lpstr>先回忆一下填空题的解题理念</vt:lpstr>
      <vt:lpstr>C12T2P3      P48</vt:lpstr>
      <vt:lpstr>PowerPoint 演示文稿</vt:lpstr>
      <vt:lpstr>PowerPoint 演示文稿</vt:lpstr>
      <vt:lpstr> </vt:lpstr>
      <vt:lpstr> </vt:lpstr>
      <vt:lpstr>定句</vt:lpstr>
      <vt:lpstr>定句的小tip</vt:lpstr>
      <vt:lpstr>PowerPoint 演示文稿</vt:lpstr>
      <vt:lpstr> </vt:lpstr>
      <vt:lpstr> </vt:lpstr>
      <vt:lpstr> </vt:lpstr>
      <vt:lpstr>近义词对的累积</vt:lpstr>
      <vt:lpstr>识图题（C8P100）</vt:lpstr>
      <vt:lpstr> </vt:lpstr>
      <vt:lpstr>题号  vs  方位  哪个更重要</vt:lpstr>
      <vt:lpstr>Yes/No 的题究竟比True/False的题难多少</vt:lpstr>
      <vt:lpstr> </vt:lpstr>
      <vt:lpstr> </vt:lpstr>
      <vt:lpstr> </vt:lpstr>
      <vt:lpstr> </vt:lpstr>
      <vt:lpstr> </vt:lpstr>
      <vt:lpstr> </vt:lpstr>
      <vt:lpstr>概念强化</vt:lpstr>
      <vt:lpstr>多选题的难度比单选题要小</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wentao</dc:creator>
  <cp:lastModifiedBy>feng</cp:lastModifiedBy>
  <cp:revision>216</cp:revision>
  <dcterms:created xsi:type="dcterms:W3CDTF">2019-07-25T05:46:00Z</dcterms:created>
  <dcterms:modified xsi:type="dcterms:W3CDTF">2022-11-03T09:23:37Z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2052-11.8.2.10321</vt:lpwstr>
  </property>
</Properties>
</file>

<file path=docProps/thumbnail.jpeg>
</file>